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07200" cy="9939338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113" d="100"/>
          <a:sy n="113" d="100"/>
        </p:scale>
        <p:origin x="47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239431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80376" tIns="40188" rIns="80376" bIns="40188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80376" tIns="40188" rIns="80376" bIns="40188"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80376" tIns="40188" rIns="80376" bIns="40188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80376" tIns="40188" rIns="80376" bIns="40188"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80376" tIns="40188" rIns="80376" bIns="40188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80376" tIns="40188" rIns="80376" bIns="40188"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80376" tIns="40188" rIns="80376" bIns="40188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80376" tIns="40188" rIns="80376" bIns="40188"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80376" tIns="40188" rIns="80376" bIns="40188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80376" tIns="40188" rIns="80376" bIns="40188"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80376" tIns="40188" rIns="80376" bIns="40188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80376" tIns="40188" rIns="80376" bIns="40188"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80376" tIns="40188" rIns="80376" bIns="40188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80376" tIns="40188" rIns="80376" bIns="40188"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ASTER">
    <p:bg>
      <p:bgPr>
        <a:solidFill>
          <a:srgbClr val="F7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153B5B"/>
          </a:solidFill>
          <a:ln w="12700">
            <a:solidFill>
              <a:srgbClr val="153B5B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02920" y="6473952"/>
            <a:ext cx="59436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7D8790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2036 전주 하계올림픽 추진단 성과지표 개선안</a:t>
            </a:r>
            <a:endParaRPr lang="en-US" sz="850" dirty="0"/>
          </a:p>
        </p:txBody>
      </p:sp>
      <p:sp>
        <p:nvSpPr>
          <p:cNvPr id="4" name="Text 2"/>
          <p:cNvSpPr/>
          <p:nvPr/>
        </p:nvSpPr>
        <p:spPr>
          <a:xfrm>
            <a:off x="8458200" y="6473952"/>
            <a:ext cx="3200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50" dirty="0">
                <a:solidFill>
                  <a:srgbClr val="7D8790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전북특별자치도의회 결산 검토용</a:t>
            </a:r>
            <a:endParaRPr lang="en-US" sz="8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50040" y="6428232"/>
            <a:ext cx="228600" cy="18288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7D8790"/>
                </a:solidFill>
                <a:latin typeface="Noto Sans CJK KR"/>
                <a:ea typeface="Noto Sans CJK KR"/>
                <a:cs typeface="Noto Sans CJK KR"/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50040" y="6428232"/>
            <a:ext cx="228600" cy="18288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7D8790"/>
                </a:solidFill>
                <a:latin typeface="Noto Sans CJK KR"/>
                <a:ea typeface="Noto Sans CJK KR"/>
                <a:cs typeface="Noto Sans CJK KR"/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7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7F8FA"/>
          </a:solidFill>
          <a:ln w="12700">
            <a:solidFill>
              <a:srgbClr val="F7F8FA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0"/>
            <a:ext cx="3749040" cy="6858000"/>
          </a:xfrm>
          <a:prstGeom prst="rect">
            <a:avLst/>
          </a:prstGeom>
          <a:solidFill>
            <a:srgbClr val="153B5B"/>
          </a:solidFill>
          <a:ln w="12700">
            <a:solidFill>
              <a:srgbClr val="153B5B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48640" y="1005840"/>
            <a:ext cx="219456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FFFF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2036</a:t>
            </a:r>
            <a:endParaRPr lang="en-US" sz="4000" dirty="0"/>
          </a:p>
        </p:txBody>
      </p:sp>
      <p:sp>
        <p:nvSpPr>
          <p:cNvPr id="5" name="Text 3"/>
          <p:cNvSpPr/>
          <p:nvPr/>
        </p:nvSpPr>
        <p:spPr>
          <a:xfrm>
            <a:off x="566928" y="1691640"/>
            <a:ext cx="28346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FFFFFF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전주 하계올림픽</a:t>
            </a:r>
            <a:endParaRPr lang="en-US" sz="2400" dirty="0"/>
          </a:p>
        </p:txBody>
      </p:sp>
      <p:sp>
        <p:nvSpPr>
          <p:cNvPr id="6" name="Text 4"/>
          <p:cNvSpPr/>
          <p:nvPr/>
        </p:nvSpPr>
        <p:spPr>
          <a:xfrm>
            <a:off x="566928" y="2267712"/>
            <a:ext cx="2743200" cy="10789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3C869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추진단 성과지표 개선안</a:t>
            </a:r>
            <a:endParaRPr lang="en-US" sz="2800" dirty="0"/>
          </a:p>
        </p:txBody>
      </p:sp>
      <p:sp>
        <p:nvSpPr>
          <p:cNvPr id="7" name="Text 5"/>
          <p:cNvSpPr/>
          <p:nvPr/>
        </p:nvSpPr>
        <p:spPr>
          <a:xfrm>
            <a:off x="4343400" y="1024128"/>
            <a:ext cx="274320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A7D82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결산 검토의 초점</a:t>
            </a:r>
            <a:endParaRPr lang="en-US" sz="1400" dirty="0"/>
          </a:p>
        </p:txBody>
      </p:sp>
      <p:sp>
        <p:nvSpPr>
          <p:cNvPr id="8" name="Text 6"/>
          <p:cNvSpPr/>
          <p:nvPr/>
        </p:nvSpPr>
        <p:spPr>
          <a:xfrm>
            <a:off x="4343400" y="1572768"/>
            <a:ext cx="694944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1D2730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“무엇을 했는가”에서</a:t>
            </a:r>
            <a:endParaRPr lang="en-US" sz="2600" dirty="0"/>
          </a:p>
          <a:p>
            <a:pPr marL="0" indent="0">
              <a:buNone/>
            </a:pPr>
            <a:r>
              <a:rPr lang="en-US" sz="2600" b="1" dirty="0">
                <a:solidFill>
                  <a:srgbClr val="1D2730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“유치 가능성이 얼마나 높아졌는가”로</a:t>
            </a:r>
            <a:endParaRPr lang="en-US" sz="2600" dirty="0"/>
          </a:p>
        </p:txBody>
      </p:sp>
      <p:sp>
        <p:nvSpPr>
          <p:cNvPr id="9" name="Shape 7"/>
          <p:cNvSpPr/>
          <p:nvPr/>
        </p:nvSpPr>
        <p:spPr>
          <a:xfrm>
            <a:off x="4526280" y="3063240"/>
            <a:ext cx="1417320" cy="1417320"/>
          </a:xfrm>
          <a:prstGeom prst="ellipse">
            <a:avLst/>
          </a:prstGeom>
          <a:solidFill>
            <a:srgbClr val="E9EEF2"/>
          </a:solidFill>
          <a:ln w="15240">
            <a:solidFill>
              <a:srgbClr val="D9E0E5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681728" y="3383280"/>
            <a:ext cx="1106424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1D2730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활동</a:t>
            </a:r>
            <a:endParaRPr lang="en-US" sz="1800" dirty="0"/>
          </a:p>
        </p:txBody>
      </p:sp>
      <p:sp>
        <p:nvSpPr>
          <p:cNvPr id="11" name="Text 9"/>
          <p:cNvSpPr/>
          <p:nvPr/>
        </p:nvSpPr>
        <p:spPr>
          <a:xfrm>
            <a:off x="4480560" y="4617720"/>
            <a:ext cx="150876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6672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회의·조사·면담</a:t>
            </a:r>
            <a:endParaRPr lang="en-US" sz="1050" dirty="0"/>
          </a:p>
        </p:txBody>
      </p:sp>
      <p:sp>
        <p:nvSpPr>
          <p:cNvPr id="12" name="Shape 10"/>
          <p:cNvSpPr/>
          <p:nvPr/>
        </p:nvSpPr>
        <p:spPr>
          <a:xfrm>
            <a:off x="6007608" y="3767328"/>
            <a:ext cx="576072" cy="0"/>
          </a:xfrm>
          <a:prstGeom prst="line">
            <a:avLst/>
          </a:prstGeom>
          <a:noFill/>
          <a:ln w="20320">
            <a:solidFill>
              <a:srgbClr val="2C5F7C"/>
            </a:solidFill>
            <a:prstDash val="solid"/>
            <a:headEnd type="none"/>
            <a:tailEnd type="triangle"/>
          </a:ln>
        </p:spPr>
      </p:sp>
      <p:sp>
        <p:nvSpPr>
          <p:cNvPr id="13" name="Shape 11"/>
          <p:cNvSpPr/>
          <p:nvPr/>
        </p:nvSpPr>
        <p:spPr>
          <a:xfrm>
            <a:off x="6720840" y="3063240"/>
            <a:ext cx="1417320" cy="1417320"/>
          </a:xfrm>
          <a:prstGeom prst="ellipse">
            <a:avLst/>
          </a:prstGeom>
          <a:solidFill>
            <a:srgbClr val="DDEDEE"/>
          </a:solidFill>
          <a:ln w="15240">
            <a:solidFill>
              <a:srgbClr val="D9E0E5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6876288" y="3383280"/>
            <a:ext cx="1106424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1D2730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결과</a:t>
            </a:r>
            <a:endParaRPr lang="en-US" sz="1800" dirty="0"/>
          </a:p>
        </p:txBody>
      </p:sp>
      <p:sp>
        <p:nvSpPr>
          <p:cNvPr id="15" name="Text 13"/>
          <p:cNvSpPr/>
          <p:nvPr/>
        </p:nvSpPr>
        <p:spPr>
          <a:xfrm>
            <a:off x="6675120" y="4617720"/>
            <a:ext cx="150876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6672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협력·보완·진척</a:t>
            </a:r>
            <a:endParaRPr lang="en-US" sz="1050" dirty="0"/>
          </a:p>
        </p:txBody>
      </p:sp>
      <p:sp>
        <p:nvSpPr>
          <p:cNvPr id="16" name="Shape 14"/>
          <p:cNvSpPr/>
          <p:nvPr/>
        </p:nvSpPr>
        <p:spPr>
          <a:xfrm>
            <a:off x="8202168" y="3767328"/>
            <a:ext cx="576072" cy="0"/>
          </a:xfrm>
          <a:prstGeom prst="line">
            <a:avLst/>
          </a:prstGeom>
          <a:noFill/>
          <a:ln w="20320">
            <a:solidFill>
              <a:srgbClr val="2C5F7C"/>
            </a:solidFill>
            <a:prstDash val="solid"/>
            <a:headEnd type="none"/>
            <a:tailEnd type="triangle"/>
          </a:ln>
        </p:spPr>
      </p:sp>
      <p:sp>
        <p:nvSpPr>
          <p:cNvPr id="17" name="Shape 15"/>
          <p:cNvSpPr/>
          <p:nvPr/>
        </p:nvSpPr>
        <p:spPr>
          <a:xfrm>
            <a:off x="8915400" y="3063240"/>
            <a:ext cx="1417320" cy="1417320"/>
          </a:xfrm>
          <a:prstGeom prst="ellipse">
            <a:avLst/>
          </a:prstGeom>
          <a:solidFill>
            <a:srgbClr val="F5E8BF"/>
          </a:solidFill>
          <a:ln w="15240">
            <a:solidFill>
              <a:srgbClr val="D6A83F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9070848" y="3383280"/>
            <a:ext cx="1106424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153B5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성과</a:t>
            </a:r>
            <a:endParaRPr lang="en-US" sz="1800" dirty="0"/>
          </a:p>
        </p:txBody>
      </p:sp>
      <p:sp>
        <p:nvSpPr>
          <p:cNvPr id="19" name="Text 17"/>
          <p:cNvSpPr/>
          <p:nvPr/>
        </p:nvSpPr>
        <p:spPr>
          <a:xfrm>
            <a:off x="8869680" y="4617720"/>
            <a:ext cx="150876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6672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유치경쟁력 향상</a:t>
            </a:r>
            <a:endParaRPr lang="en-US" sz="1050" dirty="0"/>
          </a:p>
        </p:txBody>
      </p:sp>
      <p:sp>
        <p:nvSpPr>
          <p:cNvPr id="20" name="Text 18"/>
          <p:cNvSpPr/>
          <p:nvPr/>
        </p:nvSpPr>
        <p:spPr>
          <a:xfrm>
            <a:off x="4389120" y="5212080"/>
            <a:ext cx="10972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153B5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핵심 원칙</a:t>
            </a:r>
            <a:endParaRPr lang="en-US" sz="1150" dirty="0"/>
          </a:p>
        </p:txBody>
      </p:sp>
      <p:sp>
        <p:nvSpPr>
          <p:cNvPr id="21" name="Text 19"/>
          <p:cNvSpPr/>
          <p:nvPr/>
        </p:nvSpPr>
        <p:spPr>
          <a:xfrm>
            <a:off x="5577840" y="5175504"/>
            <a:ext cx="56692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D2730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성과지표는 행정행위의 횟수가 아니라, 예산 집행이 유치 경쟁력 향상으로 연결됐는지를 보여줘야 한다.</a:t>
            </a:r>
            <a:endParaRPr lang="en-US" sz="1300" dirty="0"/>
          </a:p>
        </p:txBody>
      </p:sp>
      <p:sp>
        <p:nvSpPr>
          <p:cNvPr id="22" name="Text 20"/>
          <p:cNvSpPr/>
          <p:nvPr/>
        </p:nvSpPr>
        <p:spPr>
          <a:xfrm>
            <a:off x="4389120" y="6172200"/>
            <a:ext cx="32004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6672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전북특별자치도의회 결산 검토용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50040" y="6428232"/>
            <a:ext cx="228600" cy="18288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7D8790"/>
                </a:solidFill>
                <a:latin typeface="Noto Sans CJK KR"/>
                <a:ea typeface="Noto Sans CJK KR"/>
                <a:cs typeface="Noto Sans CJK KR"/>
              </a:defRPr>
            </a:lvl1pPr>
          </a:lstStyle>
          <a:p>
            <a:pPr algn="r"/>
            <a:fld id="{F7021451-1387-4CA6-816F-3879F97B5CBC}" type="slidenum">
              <a:rPr lang="en-US" b="0"/>
              <a:t>1</a:t>
            </a:fld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11480"/>
            <a:ext cx="1088136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153B5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현행 성과지표의 공통적인 한계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566928" y="896112"/>
            <a:ext cx="1051560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6672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부서별 지표가 대부분 활동량(Activity)에 머물러 정책성과(Outcome)를 설명하지 못함</a:t>
            </a:r>
            <a:endParaRPr lang="en-US" sz="1150" dirty="0"/>
          </a:p>
        </p:txBody>
      </p:sp>
      <p:sp>
        <p:nvSpPr>
          <p:cNvPr id="4" name="Shape 2"/>
          <p:cNvSpPr/>
          <p:nvPr/>
        </p:nvSpPr>
        <p:spPr>
          <a:xfrm>
            <a:off x="685800" y="1417320"/>
            <a:ext cx="2971800" cy="2057400"/>
          </a:xfrm>
          <a:prstGeom prst="roundRect">
            <a:avLst>
              <a:gd name="adj" fmla="val 3556"/>
            </a:avLst>
          </a:prstGeom>
          <a:solidFill>
            <a:srgbClr val="FFFFFF"/>
          </a:solidFill>
          <a:ln w="12700">
            <a:solidFill>
              <a:srgbClr val="D9E0E5"/>
            </a:solidFill>
            <a:prstDash val="solid"/>
          </a:ln>
          <a:effectLst>
            <a:outerShdw blurRad="8890" dist="381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5" name="Text 3"/>
          <p:cNvSpPr/>
          <p:nvPr/>
        </p:nvSpPr>
        <p:spPr>
          <a:xfrm>
            <a:off x="850392" y="1600200"/>
            <a:ext cx="1143000" cy="310896"/>
          </a:xfrm>
          <a:prstGeom prst="rect">
            <a:avLst/>
          </a:prstGeom>
          <a:solidFill>
            <a:srgbClr val="2A7D82"/>
          </a:solidFill>
          <a:ln>
            <a:solidFill>
              <a:srgbClr val="2A7D82"/>
            </a:solidFill>
          </a:ln>
        </p:spPr>
        <p:txBody>
          <a:bodyPr wrap="square" lIns="254" tIns="254" rIns="254" bIns="254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유치총괄과</a:t>
            </a:r>
            <a:endParaRPr lang="en-US" sz="1000" dirty="0"/>
          </a:p>
        </p:txBody>
      </p:sp>
      <p:sp>
        <p:nvSpPr>
          <p:cNvPr id="6" name="Text 4"/>
          <p:cNvSpPr/>
          <p:nvPr/>
        </p:nvSpPr>
        <p:spPr>
          <a:xfrm>
            <a:off x="896112" y="2084832"/>
            <a:ext cx="256032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1D2730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• 범도민유치위원회 구성·운영</a:t>
            </a:r>
            <a:endParaRPr lang="en-US" sz="1350" dirty="0"/>
          </a:p>
          <a:p>
            <a:pPr marL="0" indent="0">
              <a:buNone/>
            </a:pPr>
            <a:r>
              <a:rPr lang="en-US" sz="1350" b="1" dirty="0">
                <a:solidFill>
                  <a:srgbClr val="1D2730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• 대국민 여론조사 실시</a:t>
            </a:r>
            <a:endParaRPr lang="en-US" sz="1350" dirty="0"/>
          </a:p>
        </p:txBody>
      </p:sp>
      <p:sp>
        <p:nvSpPr>
          <p:cNvPr id="7" name="Shape 5"/>
          <p:cNvSpPr/>
          <p:nvPr/>
        </p:nvSpPr>
        <p:spPr>
          <a:xfrm>
            <a:off x="886968" y="2953512"/>
            <a:ext cx="2569464" cy="347472"/>
          </a:xfrm>
          <a:prstGeom prst="roundRect">
            <a:avLst>
              <a:gd name="adj" fmla="val 10526"/>
            </a:avLst>
          </a:prstGeom>
          <a:solidFill>
            <a:srgbClr val="F8EAEA"/>
          </a:solidFill>
          <a:ln w="12700">
            <a:solidFill>
              <a:srgbClr val="F8EAEA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960120" y="3035808"/>
            <a:ext cx="2414016" cy="1737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A84A4A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구성·실시 자체가 성과</a:t>
            </a:r>
            <a:endParaRPr lang="en-US" sz="1050" dirty="0"/>
          </a:p>
        </p:txBody>
      </p:sp>
      <p:sp>
        <p:nvSpPr>
          <p:cNvPr id="9" name="Shape 7"/>
          <p:cNvSpPr/>
          <p:nvPr/>
        </p:nvSpPr>
        <p:spPr>
          <a:xfrm>
            <a:off x="4069080" y="1417320"/>
            <a:ext cx="2971800" cy="2057400"/>
          </a:xfrm>
          <a:prstGeom prst="roundRect">
            <a:avLst>
              <a:gd name="adj" fmla="val 3556"/>
            </a:avLst>
          </a:prstGeom>
          <a:solidFill>
            <a:srgbClr val="FFFFFF"/>
          </a:solidFill>
          <a:ln w="12700">
            <a:solidFill>
              <a:srgbClr val="D9E0E5"/>
            </a:solidFill>
            <a:prstDash val="solid"/>
          </a:ln>
          <a:effectLst>
            <a:outerShdw blurRad="8890" dist="381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10" name="Text 8"/>
          <p:cNvSpPr/>
          <p:nvPr/>
        </p:nvSpPr>
        <p:spPr>
          <a:xfrm>
            <a:off x="4233672" y="1600200"/>
            <a:ext cx="1143000" cy="310896"/>
          </a:xfrm>
          <a:prstGeom prst="rect">
            <a:avLst/>
          </a:prstGeom>
          <a:solidFill>
            <a:srgbClr val="2C5F7C"/>
          </a:solidFill>
          <a:ln>
            <a:solidFill>
              <a:srgbClr val="2C5F7C"/>
            </a:solidFill>
          </a:ln>
        </p:spPr>
        <p:txBody>
          <a:bodyPr wrap="square" lIns="254" tIns="254" rIns="254" bIns="254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국제과</a:t>
            </a:r>
            <a:endParaRPr lang="en-US" sz="1000" dirty="0"/>
          </a:p>
        </p:txBody>
      </p:sp>
      <p:sp>
        <p:nvSpPr>
          <p:cNvPr id="11" name="Text 9"/>
          <p:cNvSpPr/>
          <p:nvPr/>
        </p:nvSpPr>
        <p:spPr>
          <a:xfrm>
            <a:off x="4279392" y="2084832"/>
            <a:ext cx="256032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1D2730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• 국제협력 및 네트워크 구축</a:t>
            </a:r>
            <a:endParaRPr lang="en-US" sz="1350" dirty="0"/>
          </a:p>
          <a:p>
            <a:pPr marL="0" indent="0">
              <a:buNone/>
            </a:pPr>
            <a:r>
              <a:rPr lang="en-US" sz="1350" b="1" dirty="0">
                <a:solidFill>
                  <a:srgbClr val="1D2730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• 스포츠 외교·네트워크 활동</a:t>
            </a:r>
            <a:endParaRPr lang="en-US" sz="1350" dirty="0"/>
          </a:p>
        </p:txBody>
      </p:sp>
      <p:sp>
        <p:nvSpPr>
          <p:cNvPr id="12" name="Shape 10"/>
          <p:cNvSpPr/>
          <p:nvPr/>
        </p:nvSpPr>
        <p:spPr>
          <a:xfrm>
            <a:off x="4270248" y="2953512"/>
            <a:ext cx="2569464" cy="347472"/>
          </a:xfrm>
          <a:prstGeom prst="roundRect">
            <a:avLst>
              <a:gd name="adj" fmla="val 10526"/>
            </a:avLst>
          </a:prstGeom>
          <a:solidFill>
            <a:srgbClr val="F8EAEA"/>
          </a:solidFill>
          <a:ln w="12700">
            <a:solidFill>
              <a:srgbClr val="F8EAEA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4343400" y="3035808"/>
            <a:ext cx="2414016" cy="1737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A84A4A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접촉·활동 횟수가 성과</a:t>
            </a:r>
            <a:endParaRPr lang="en-US" sz="1050" dirty="0"/>
          </a:p>
        </p:txBody>
      </p:sp>
      <p:sp>
        <p:nvSpPr>
          <p:cNvPr id="14" name="Shape 12"/>
          <p:cNvSpPr/>
          <p:nvPr/>
        </p:nvSpPr>
        <p:spPr>
          <a:xfrm>
            <a:off x="7452360" y="1417320"/>
            <a:ext cx="2971800" cy="2057400"/>
          </a:xfrm>
          <a:prstGeom prst="roundRect">
            <a:avLst>
              <a:gd name="adj" fmla="val 3556"/>
            </a:avLst>
          </a:prstGeom>
          <a:solidFill>
            <a:srgbClr val="FFFFFF"/>
          </a:solidFill>
          <a:ln w="12700">
            <a:solidFill>
              <a:srgbClr val="D9E0E5"/>
            </a:solidFill>
            <a:prstDash val="solid"/>
          </a:ln>
          <a:effectLst>
            <a:outerShdw blurRad="8890" dist="381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15" name="Text 13"/>
          <p:cNvSpPr/>
          <p:nvPr/>
        </p:nvSpPr>
        <p:spPr>
          <a:xfrm>
            <a:off x="7616952" y="1600200"/>
            <a:ext cx="1143000" cy="310896"/>
          </a:xfrm>
          <a:prstGeom prst="rect">
            <a:avLst/>
          </a:prstGeom>
          <a:solidFill>
            <a:srgbClr val="7B6A98"/>
          </a:solidFill>
          <a:ln>
            <a:solidFill>
              <a:srgbClr val="7B6A98"/>
            </a:solidFill>
          </a:ln>
        </p:spPr>
        <p:txBody>
          <a:bodyPr wrap="square" lIns="254" tIns="254" rIns="254" bIns="254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평가대응과</a:t>
            </a:r>
            <a:endParaRPr lang="en-US" sz="1000" dirty="0"/>
          </a:p>
        </p:txBody>
      </p:sp>
      <p:sp>
        <p:nvSpPr>
          <p:cNvPr id="16" name="Text 14"/>
          <p:cNvSpPr/>
          <p:nvPr/>
        </p:nvSpPr>
        <p:spPr>
          <a:xfrm>
            <a:off x="7662672" y="2084832"/>
            <a:ext cx="256032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1D2730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• 자문회의 건수</a:t>
            </a:r>
            <a:endParaRPr lang="en-US" sz="1350" dirty="0"/>
          </a:p>
          <a:p>
            <a:pPr marL="0" indent="0">
              <a:buNone/>
            </a:pPr>
            <a:r>
              <a:rPr lang="en-US" sz="1350" b="1" dirty="0">
                <a:solidFill>
                  <a:srgbClr val="1D2730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• 사전타당성 관련자료 백분율</a:t>
            </a:r>
            <a:endParaRPr lang="en-US" sz="1350" dirty="0"/>
          </a:p>
        </p:txBody>
      </p:sp>
      <p:sp>
        <p:nvSpPr>
          <p:cNvPr id="17" name="Shape 15"/>
          <p:cNvSpPr/>
          <p:nvPr/>
        </p:nvSpPr>
        <p:spPr>
          <a:xfrm>
            <a:off x="7653528" y="2953512"/>
            <a:ext cx="2569464" cy="347472"/>
          </a:xfrm>
          <a:prstGeom prst="roundRect">
            <a:avLst>
              <a:gd name="adj" fmla="val 10526"/>
            </a:avLst>
          </a:prstGeom>
          <a:solidFill>
            <a:srgbClr val="F8EAEA"/>
          </a:solidFill>
          <a:ln w="12700">
            <a:solidFill>
              <a:srgbClr val="F8EAEA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7726680" y="3035808"/>
            <a:ext cx="2414016" cy="1737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A84A4A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회의·문서 처리량이 성과</a:t>
            </a:r>
            <a:endParaRPr lang="en-US" sz="1050" dirty="0"/>
          </a:p>
        </p:txBody>
      </p:sp>
      <p:sp>
        <p:nvSpPr>
          <p:cNvPr id="19" name="Text 17"/>
          <p:cNvSpPr/>
          <p:nvPr/>
        </p:nvSpPr>
        <p:spPr>
          <a:xfrm>
            <a:off x="731520" y="3877056"/>
            <a:ext cx="20116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53B5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성과관리 체계의 전환</a:t>
            </a:r>
            <a:endParaRPr lang="en-US" sz="1600" dirty="0"/>
          </a:p>
        </p:txBody>
      </p:sp>
      <p:sp>
        <p:nvSpPr>
          <p:cNvPr id="20" name="Shape 18"/>
          <p:cNvSpPr/>
          <p:nvPr/>
        </p:nvSpPr>
        <p:spPr>
          <a:xfrm>
            <a:off x="804672" y="4352544"/>
            <a:ext cx="2880360" cy="1051560"/>
          </a:xfrm>
          <a:prstGeom prst="roundRect">
            <a:avLst>
              <a:gd name="adj" fmla="val 6957"/>
            </a:avLst>
          </a:prstGeom>
          <a:solidFill>
            <a:srgbClr val="EEF1F3"/>
          </a:solidFill>
          <a:ln w="15240">
            <a:solidFill>
              <a:srgbClr val="D9E0E5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941832" y="4498848"/>
            <a:ext cx="9144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66727C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Activity</a:t>
            </a:r>
            <a:endParaRPr lang="en-US" sz="1100" dirty="0"/>
          </a:p>
        </p:txBody>
      </p:sp>
      <p:sp>
        <p:nvSpPr>
          <p:cNvPr id="22" name="Text 20"/>
          <p:cNvSpPr/>
          <p:nvPr/>
        </p:nvSpPr>
        <p:spPr>
          <a:xfrm>
            <a:off x="941832" y="4754880"/>
            <a:ext cx="25603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50" b="1" dirty="0">
                <a:solidFill>
                  <a:srgbClr val="1D2730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무엇을 했는가</a:t>
            </a:r>
            <a:endParaRPr lang="en-US" sz="1550" dirty="0"/>
          </a:p>
        </p:txBody>
      </p:sp>
      <p:sp>
        <p:nvSpPr>
          <p:cNvPr id="23" name="Text 21"/>
          <p:cNvSpPr/>
          <p:nvPr/>
        </p:nvSpPr>
        <p:spPr>
          <a:xfrm>
            <a:off x="941832" y="5074920"/>
            <a:ext cx="25603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6672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회의 · 조사 · 면담</a:t>
            </a:r>
            <a:endParaRPr lang="en-US" sz="1050" dirty="0"/>
          </a:p>
        </p:txBody>
      </p:sp>
      <p:sp>
        <p:nvSpPr>
          <p:cNvPr id="24" name="Shape 22"/>
          <p:cNvSpPr/>
          <p:nvPr/>
        </p:nvSpPr>
        <p:spPr>
          <a:xfrm>
            <a:off x="3776472" y="4873752"/>
            <a:ext cx="36576" cy="0"/>
          </a:xfrm>
          <a:prstGeom prst="line">
            <a:avLst/>
          </a:prstGeom>
          <a:noFill/>
          <a:ln w="20320">
            <a:solidFill>
              <a:srgbClr val="2C5F7C"/>
            </a:solidFill>
            <a:prstDash val="solid"/>
            <a:headEnd type="none"/>
            <a:tailEnd type="triangle"/>
          </a:ln>
        </p:spPr>
      </p:sp>
      <p:sp>
        <p:nvSpPr>
          <p:cNvPr id="25" name="Shape 23"/>
          <p:cNvSpPr/>
          <p:nvPr/>
        </p:nvSpPr>
        <p:spPr>
          <a:xfrm>
            <a:off x="3950208" y="4352544"/>
            <a:ext cx="2880360" cy="1051560"/>
          </a:xfrm>
          <a:prstGeom prst="roundRect">
            <a:avLst>
              <a:gd name="adj" fmla="val 6957"/>
            </a:avLst>
          </a:prstGeom>
          <a:solidFill>
            <a:srgbClr val="E7F1F1"/>
          </a:solidFill>
          <a:ln w="15240">
            <a:solidFill>
              <a:srgbClr val="D9E0E5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4087368" y="4498848"/>
            <a:ext cx="9144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66727C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Output</a:t>
            </a:r>
            <a:endParaRPr lang="en-US" sz="1100" dirty="0"/>
          </a:p>
        </p:txBody>
      </p:sp>
      <p:sp>
        <p:nvSpPr>
          <p:cNvPr id="27" name="Text 25"/>
          <p:cNvSpPr/>
          <p:nvPr/>
        </p:nvSpPr>
        <p:spPr>
          <a:xfrm>
            <a:off x="4087368" y="4754880"/>
            <a:ext cx="25603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50" b="1" dirty="0">
                <a:solidFill>
                  <a:srgbClr val="1D2730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무엇이 달라졌는가</a:t>
            </a:r>
            <a:endParaRPr lang="en-US" sz="1550" dirty="0"/>
          </a:p>
        </p:txBody>
      </p:sp>
      <p:sp>
        <p:nvSpPr>
          <p:cNvPr id="28" name="Text 26"/>
          <p:cNvSpPr/>
          <p:nvPr/>
        </p:nvSpPr>
        <p:spPr>
          <a:xfrm>
            <a:off x="4087368" y="5074920"/>
            <a:ext cx="25603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6672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협력과제 · 계획보완 · 절차진척</a:t>
            </a:r>
            <a:endParaRPr lang="en-US" sz="1050" dirty="0"/>
          </a:p>
        </p:txBody>
      </p:sp>
      <p:sp>
        <p:nvSpPr>
          <p:cNvPr id="29" name="Shape 27"/>
          <p:cNvSpPr/>
          <p:nvPr/>
        </p:nvSpPr>
        <p:spPr>
          <a:xfrm>
            <a:off x="6922008" y="4873752"/>
            <a:ext cx="685800" cy="0"/>
          </a:xfrm>
          <a:prstGeom prst="line">
            <a:avLst/>
          </a:prstGeom>
          <a:noFill/>
          <a:ln w="20320">
            <a:solidFill>
              <a:srgbClr val="2C5F7C"/>
            </a:solidFill>
            <a:prstDash val="solid"/>
            <a:headEnd type="none"/>
            <a:tailEnd type="triangle"/>
          </a:ln>
        </p:spPr>
      </p:sp>
      <p:sp>
        <p:nvSpPr>
          <p:cNvPr id="30" name="Shape 28"/>
          <p:cNvSpPr/>
          <p:nvPr/>
        </p:nvSpPr>
        <p:spPr>
          <a:xfrm>
            <a:off x="7744968" y="4352544"/>
            <a:ext cx="3474720" cy="1051560"/>
          </a:xfrm>
          <a:prstGeom prst="roundRect">
            <a:avLst>
              <a:gd name="adj" fmla="val 6957"/>
            </a:avLst>
          </a:prstGeom>
          <a:solidFill>
            <a:srgbClr val="F8EFD6"/>
          </a:solidFill>
          <a:ln w="15240">
            <a:solidFill>
              <a:srgbClr val="D6A83F"/>
            </a:solidFill>
            <a:prstDash val="solid"/>
          </a:ln>
        </p:spPr>
      </p:sp>
      <p:sp>
        <p:nvSpPr>
          <p:cNvPr id="31" name="Text 29"/>
          <p:cNvSpPr/>
          <p:nvPr/>
        </p:nvSpPr>
        <p:spPr>
          <a:xfrm>
            <a:off x="7882128" y="4498848"/>
            <a:ext cx="9144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66727C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Outcome</a:t>
            </a:r>
            <a:endParaRPr lang="en-US" sz="1100" dirty="0"/>
          </a:p>
        </p:txBody>
      </p:sp>
      <p:sp>
        <p:nvSpPr>
          <p:cNvPr id="32" name="Text 30"/>
          <p:cNvSpPr/>
          <p:nvPr/>
        </p:nvSpPr>
        <p:spPr>
          <a:xfrm>
            <a:off x="7882128" y="4754880"/>
            <a:ext cx="31546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50" b="1" dirty="0">
                <a:solidFill>
                  <a:srgbClr val="1D2730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유치 가능성이 높아졌는가</a:t>
            </a:r>
            <a:endParaRPr lang="en-US" sz="1550" dirty="0"/>
          </a:p>
        </p:txBody>
      </p:sp>
      <p:sp>
        <p:nvSpPr>
          <p:cNvPr id="33" name="Text 31"/>
          <p:cNvSpPr/>
          <p:nvPr/>
        </p:nvSpPr>
        <p:spPr>
          <a:xfrm>
            <a:off x="7882128" y="5074920"/>
            <a:ext cx="3154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6672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국민공감 · 국제협력 · 승인진척</a:t>
            </a:r>
            <a:endParaRPr lang="en-US" sz="1050" dirty="0"/>
          </a:p>
        </p:txBody>
      </p:sp>
      <p:sp>
        <p:nvSpPr>
          <p:cNvPr id="34" name="Text 32"/>
          <p:cNvSpPr/>
          <p:nvPr/>
        </p:nvSpPr>
        <p:spPr>
          <a:xfrm>
            <a:off x="658368" y="5806440"/>
            <a:ext cx="10881360" cy="438912"/>
          </a:xfrm>
          <a:prstGeom prst="rect">
            <a:avLst/>
          </a:prstGeom>
          <a:solidFill>
            <a:srgbClr val="153B5B"/>
          </a:solidFill>
          <a:ln>
            <a:solidFill>
              <a:srgbClr val="153B5B"/>
            </a:solidFill>
          </a:ln>
        </p:spPr>
        <p:txBody>
          <a:bodyPr wrap="square" lIns="762" tIns="762" rIns="762" bIns="762" rtlCol="0" anchor="ctr"/>
          <a:lstStyle/>
          <a:p>
            <a:pPr marL="0" indent="0" algn="ctr">
              <a:buNone/>
            </a:pPr>
            <a:r>
              <a:rPr lang="en-US" sz="1220" b="1" dirty="0">
                <a:solidFill>
                  <a:srgbClr val="FFFFFF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결산의 핵심: “집행했는가”가 아니라 “그 집행으로 유치 경쟁력이 얼마나 개선됐는가”를 측정해야 함</a:t>
            </a:r>
            <a:endParaRPr lang="en-US" sz="1220" dirty="0"/>
          </a:p>
        </p:txBody>
      </p:sp>
      <p:sp>
        <p:nvSpPr>
          <p:cNvPr id="3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50040" y="6428232"/>
            <a:ext cx="228600" cy="18288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7D8790"/>
                </a:solidFill>
                <a:latin typeface="Noto Sans CJK KR"/>
                <a:ea typeface="Noto Sans CJK KR"/>
                <a:cs typeface="Noto Sans CJK KR"/>
              </a:defRPr>
            </a:lvl1pPr>
          </a:lstStyle>
          <a:p>
            <a:pPr algn="r"/>
            <a:fld id="{F7021451-1387-4CA6-816F-3879F97B5CBC}" type="slidenum">
              <a:rPr lang="en-US" b="0"/>
              <a:t>2</a:t>
            </a:fld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11480"/>
            <a:ext cx="1088136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153B5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유치총괄과 | 활동지표 → 공감·연대 성과지표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566928" y="896112"/>
            <a:ext cx="1051560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6672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정책목표를 “범국민 공감대 확산과 실질적 지역·도시 연대 기반 강화”로 재설정</a:t>
            </a:r>
            <a:endParaRPr lang="en-US" sz="1150" dirty="0"/>
          </a:p>
        </p:txBody>
      </p:sp>
      <p:sp>
        <p:nvSpPr>
          <p:cNvPr id="4" name="Text 2"/>
          <p:cNvSpPr/>
          <p:nvPr/>
        </p:nvSpPr>
        <p:spPr>
          <a:xfrm>
            <a:off x="704088" y="1371600"/>
            <a:ext cx="960120" cy="310896"/>
          </a:xfrm>
          <a:prstGeom prst="rect">
            <a:avLst/>
          </a:prstGeom>
          <a:solidFill>
            <a:srgbClr val="2A7D82"/>
          </a:solidFill>
          <a:ln>
            <a:solidFill>
              <a:srgbClr val="2A7D82"/>
            </a:solidFill>
          </a:ln>
        </p:spPr>
        <p:txBody>
          <a:bodyPr wrap="square" lIns="254" tIns="254" rIns="254" bIns="254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지표 1</a:t>
            </a:r>
            <a:endParaRPr lang="en-US" sz="1000" dirty="0"/>
          </a:p>
        </p:txBody>
      </p:sp>
      <p:sp>
        <p:nvSpPr>
          <p:cNvPr id="5" name="Text 3"/>
          <p:cNvSpPr/>
          <p:nvPr/>
        </p:nvSpPr>
        <p:spPr>
          <a:xfrm>
            <a:off x="1828800" y="1399032"/>
            <a:ext cx="9674352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20" b="1" dirty="0">
                <a:solidFill>
                  <a:srgbClr val="A84A4A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문제: 위원회를 만들고 회의만 해도 목표달성 가능</a:t>
            </a:r>
            <a:endParaRPr lang="en-US" sz="1020" dirty="0"/>
          </a:p>
        </p:txBody>
      </p:sp>
      <p:sp>
        <p:nvSpPr>
          <p:cNvPr id="6" name="Text 4"/>
          <p:cNvSpPr/>
          <p:nvPr/>
        </p:nvSpPr>
        <p:spPr>
          <a:xfrm>
            <a:off x="704088" y="1746504"/>
            <a:ext cx="59436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6672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현행</a:t>
            </a:r>
            <a:endParaRPr lang="en-US" sz="1050" dirty="0"/>
          </a:p>
        </p:txBody>
      </p:sp>
      <p:sp>
        <p:nvSpPr>
          <p:cNvPr id="7" name="Text 5"/>
          <p:cNvSpPr/>
          <p:nvPr/>
        </p:nvSpPr>
        <p:spPr>
          <a:xfrm>
            <a:off x="704088" y="2011680"/>
            <a:ext cx="5061204" cy="1243584"/>
          </a:xfrm>
          <a:prstGeom prst="rect">
            <a:avLst/>
          </a:prstGeom>
          <a:solidFill>
            <a:srgbClr val="F4F5F7"/>
          </a:solidFill>
          <a:ln w="12700">
            <a:solidFill>
              <a:srgbClr val="E1E5E8"/>
            </a:solidFill>
          </a:ln>
        </p:spPr>
        <p:txBody>
          <a:bodyPr wrap="square" lIns="2286" tIns="2286" rIns="2286" bIns="2286" rtlCol="0" anchor="ctr"/>
          <a:lstStyle/>
          <a:p>
            <a:pPr marL="0" indent="0">
              <a:buNone/>
            </a:pPr>
            <a:r>
              <a:rPr lang="en-US" sz="1520" b="1" dirty="0">
                <a:solidFill>
                  <a:srgbClr val="1D2730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범도민유치위원회 구성 및 운영</a:t>
            </a:r>
            <a:endParaRPr lang="en-US" sz="1520" dirty="0"/>
          </a:p>
          <a:p>
            <a:pPr marL="0" indent="0">
              <a:buNone/>
            </a:pPr>
            <a:endParaRPr lang="en-US" sz="1520" dirty="0"/>
          </a:p>
          <a:p>
            <a:pPr marL="0" indent="0">
              <a:buNone/>
            </a:pPr>
            <a:r>
              <a:rPr lang="en-US" sz="1080" dirty="0">
                <a:solidFill>
                  <a:srgbClr val="6672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측정: 위원회 구성·운영 실적</a:t>
            </a:r>
            <a:endParaRPr lang="en-US" sz="1520" dirty="0"/>
          </a:p>
        </p:txBody>
      </p:sp>
      <p:sp>
        <p:nvSpPr>
          <p:cNvPr id="8" name="Shape 6"/>
          <p:cNvSpPr/>
          <p:nvPr/>
        </p:nvSpPr>
        <p:spPr>
          <a:xfrm>
            <a:off x="5893308" y="2414016"/>
            <a:ext cx="365760" cy="0"/>
          </a:xfrm>
          <a:prstGeom prst="line">
            <a:avLst/>
          </a:prstGeom>
          <a:noFill/>
          <a:ln w="20320">
            <a:solidFill>
              <a:srgbClr val="2A7D82"/>
            </a:solidFill>
            <a:prstDash val="solid"/>
            <a:headEnd type="none"/>
            <a:tailEnd type="triangle"/>
          </a:ln>
        </p:spPr>
      </p:sp>
      <p:sp>
        <p:nvSpPr>
          <p:cNvPr id="9" name="Text 7"/>
          <p:cNvSpPr/>
          <p:nvPr/>
        </p:nvSpPr>
        <p:spPr>
          <a:xfrm>
            <a:off x="6368796" y="1746504"/>
            <a:ext cx="59436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2A7D82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개선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6350508" y="2011680"/>
            <a:ext cx="5061204" cy="1243584"/>
          </a:xfrm>
          <a:prstGeom prst="rect">
            <a:avLst/>
          </a:prstGeom>
          <a:solidFill>
            <a:srgbClr val="E8F3F3"/>
          </a:solidFill>
          <a:ln w="13970">
            <a:solidFill>
              <a:srgbClr val="2A7D82"/>
            </a:solidFill>
          </a:ln>
        </p:spPr>
        <p:txBody>
          <a:bodyPr wrap="square" lIns="2286" tIns="2286" rIns="2286" bIns="2286" rtlCol="0" anchor="ctr"/>
          <a:lstStyle/>
          <a:p>
            <a:pPr marL="0" indent="0">
              <a:buNone/>
            </a:pPr>
            <a:r>
              <a:rPr lang="en-US" sz="1520" b="1" dirty="0">
                <a:solidFill>
                  <a:srgbClr val="2A7D82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유치 연대협력 이행률</a:t>
            </a:r>
            <a:endParaRPr lang="en-US" sz="1520" dirty="0"/>
          </a:p>
          <a:p>
            <a:pPr marL="0" indent="0">
              <a:buNone/>
            </a:pPr>
            <a:endParaRPr lang="en-US" sz="1520" dirty="0"/>
          </a:p>
          <a:p>
            <a:pPr marL="0" indent="0">
              <a:buNone/>
            </a:pPr>
            <a:r>
              <a:rPr lang="en-US" sz="1060" dirty="0">
                <a:solidFill>
                  <a:srgbClr val="1D2730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이행 완료 공동협력과제 ÷ 연초 확정 공동협력과제 × 100</a:t>
            </a:r>
            <a:endParaRPr lang="en-US" sz="1520" dirty="0"/>
          </a:p>
        </p:txBody>
      </p:sp>
      <p:sp>
        <p:nvSpPr>
          <p:cNvPr id="11" name="Text 9"/>
          <p:cNvSpPr/>
          <p:nvPr/>
        </p:nvSpPr>
        <p:spPr>
          <a:xfrm>
            <a:off x="704088" y="3511296"/>
            <a:ext cx="960120" cy="310896"/>
          </a:xfrm>
          <a:prstGeom prst="rect">
            <a:avLst/>
          </a:prstGeom>
          <a:solidFill>
            <a:srgbClr val="2C5F7C"/>
          </a:solidFill>
          <a:ln>
            <a:solidFill>
              <a:srgbClr val="2C5F7C"/>
            </a:solidFill>
          </a:ln>
        </p:spPr>
        <p:txBody>
          <a:bodyPr wrap="square" lIns="254" tIns="254" rIns="254" bIns="254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지표 2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1828800" y="3538728"/>
            <a:ext cx="9674352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20" b="1" dirty="0">
                <a:solidFill>
                  <a:srgbClr val="A84A4A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문제: 여론조사는 성과가 아니라 성과를 측정하는 수단</a:t>
            </a:r>
            <a:endParaRPr lang="en-US" sz="1020" dirty="0"/>
          </a:p>
        </p:txBody>
      </p:sp>
      <p:sp>
        <p:nvSpPr>
          <p:cNvPr id="13" name="Text 11"/>
          <p:cNvSpPr/>
          <p:nvPr/>
        </p:nvSpPr>
        <p:spPr>
          <a:xfrm>
            <a:off x="704088" y="3886200"/>
            <a:ext cx="59436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6672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현행</a:t>
            </a:r>
            <a:endParaRPr lang="en-US" sz="1050" dirty="0"/>
          </a:p>
        </p:txBody>
      </p:sp>
      <p:sp>
        <p:nvSpPr>
          <p:cNvPr id="14" name="Text 12"/>
          <p:cNvSpPr/>
          <p:nvPr/>
        </p:nvSpPr>
        <p:spPr>
          <a:xfrm>
            <a:off x="704088" y="4151376"/>
            <a:ext cx="5061204" cy="1243584"/>
          </a:xfrm>
          <a:prstGeom prst="rect">
            <a:avLst/>
          </a:prstGeom>
          <a:solidFill>
            <a:srgbClr val="F4F5F7"/>
          </a:solidFill>
          <a:ln w="12700">
            <a:solidFill>
              <a:srgbClr val="E1E5E8"/>
            </a:solidFill>
          </a:ln>
        </p:spPr>
        <p:txBody>
          <a:bodyPr wrap="square" lIns="2286" tIns="2286" rIns="2286" bIns="2286" rtlCol="0" anchor="ctr"/>
          <a:lstStyle/>
          <a:p>
            <a:pPr marL="0" indent="0">
              <a:buNone/>
            </a:pPr>
            <a:r>
              <a:rPr lang="en-US" sz="1520" b="1" dirty="0">
                <a:solidFill>
                  <a:srgbClr val="1D2730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대국민 여론조사 실시</a:t>
            </a:r>
            <a:endParaRPr lang="en-US" sz="1520" dirty="0"/>
          </a:p>
          <a:p>
            <a:pPr marL="0" indent="0">
              <a:buNone/>
            </a:pPr>
            <a:endParaRPr lang="en-US" sz="1520" dirty="0"/>
          </a:p>
          <a:p>
            <a:pPr marL="0" indent="0">
              <a:buNone/>
            </a:pPr>
            <a:r>
              <a:rPr lang="en-US" sz="1080" dirty="0">
                <a:solidFill>
                  <a:srgbClr val="6672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측정: 조사 실시 여부·횟수</a:t>
            </a:r>
            <a:endParaRPr lang="en-US" sz="1520" dirty="0"/>
          </a:p>
        </p:txBody>
      </p:sp>
      <p:sp>
        <p:nvSpPr>
          <p:cNvPr id="15" name="Shape 13"/>
          <p:cNvSpPr/>
          <p:nvPr/>
        </p:nvSpPr>
        <p:spPr>
          <a:xfrm>
            <a:off x="5893308" y="4553712"/>
            <a:ext cx="365760" cy="0"/>
          </a:xfrm>
          <a:prstGeom prst="line">
            <a:avLst/>
          </a:prstGeom>
          <a:noFill/>
          <a:ln w="20320">
            <a:solidFill>
              <a:srgbClr val="2C5F7C"/>
            </a:solidFill>
            <a:prstDash val="solid"/>
            <a:headEnd type="none"/>
            <a:tailEnd type="triangle"/>
          </a:ln>
        </p:spPr>
      </p:sp>
      <p:sp>
        <p:nvSpPr>
          <p:cNvPr id="16" name="Text 14"/>
          <p:cNvSpPr/>
          <p:nvPr/>
        </p:nvSpPr>
        <p:spPr>
          <a:xfrm>
            <a:off x="6368796" y="3886200"/>
            <a:ext cx="59436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2C5F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개선</a:t>
            </a:r>
            <a:endParaRPr lang="en-US" sz="1050" dirty="0"/>
          </a:p>
        </p:txBody>
      </p:sp>
      <p:sp>
        <p:nvSpPr>
          <p:cNvPr id="17" name="Text 15"/>
          <p:cNvSpPr/>
          <p:nvPr/>
        </p:nvSpPr>
        <p:spPr>
          <a:xfrm>
            <a:off x="6350508" y="4151376"/>
            <a:ext cx="5061204" cy="1243584"/>
          </a:xfrm>
          <a:prstGeom prst="rect">
            <a:avLst/>
          </a:prstGeom>
          <a:solidFill>
            <a:srgbClr val="EAF0F5"/>
          </a:solidFill>
          <a:ln w="13970">
            <a:solidFill>
              <a:srgbClr val="2C5F7C"/>
            </a:solidFill>
          </a:ln>
        </p:spPr>
        <p:txBody>
          <a:bodyPr wrap="square" lIns="2286" tIns="2286" rIns="2286" bIns="2286" rtlCol="0" anchor="ctr"/>
          <a:lstStyle/>
          <a:p>
            <a:pPr marL="0" indent="0">
              <a:buNone/>
            </a:pPr>
            <a:r>
              <a:rPr lang="en-US" sz="1520" b="1" dirty="0">
                <a:solidFill>
                  <a:srgbClr val="2C5F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전국 올림픽 유치 공감도</a:t>
            </a:r>
            <a:endParaRPr lang="en-US" sz="1520" dirty="0"/>
          </a:p>
          <a:p>
            <a:pPr marL="0" indent="0">
              <a:buNone/>
            </a:pPr>
            <a:endParaRPr lang="en-US" sz="1520" dirty="0"/>
          </a:p>
          <a:p>
            <a:pPr marL="0" indent="0">
              <a:buNone/>
            </a:pPr>
            <a:r>
              <a:rPr lang="en-US" sz="1060" dirty="0">
                <a:solidFill>
                  <a:srgbClr val="1D2730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유치 찬성 응답자 ÷ 유효응답자 × 100</a:t>
            </a:r>
            <a:endParaRPr lang="en-US" sz="1520" dirty="0"/>
          </a:p>
          <a:p>
            <a:pPr marL="0" indent="0">
              <a:buNone/>
            </a:pPr>
            <a:r>
              <a:rPr lang="en-US" sz="1060" dirty="0">
                <a:solidFill>
                  <a:srgbClr val="1D2730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※ 동일 표본·조사방식으로 연도별 추세 비교</a:t>
            </a:r>
            <a:endParaRPr lang="en-US" sz="1520" dirty="0"/>
          </a:p>
        </p:txBody>
      </p:sp>
      <p:sp>
        <p:nvSpPr>
          <p:cNvPr id="18" name="Text 16"/>
          <p:cNvSpPr/>
          <p:nvPr/>
        </p:nvSpPr>
        <p:spPr>
          <a:xfrm>
            <a:off x="658368" y="5806440"/>
            <a:ext cx="10881360" cy="438912"/>
          </a:xfrm>
          <a:prstGeom prst="rect">
            <a:avLst/>
          </a:prstGeom>
          <a:solidFill>
            <a:srgbClr val="153B5B"/>
          </a:solidFill>
          <a:ln>
            <a:solidFill>
              <a:srgbClr val="153B5B"/>
            </a:solidFill>
          </a:ln>
        </p:spPr>
        <p:txBody>
          <a:bodyPr wrap="square" lIns="762" tIns="762" rIns="762" bIns="762" rtlCol="0" anchor="ctr"/>
          <a:lstStyle/>
          <a:p>
            <a:pPr marL="0" indent="0" algn="ctr">
              <a:buNone/>
            </a:pPr>
            <a:r>
              <a:rPr lang="en-US" sz="1220" b="1" dirty="0">
                <a:solidFill>
                  <a:srgbClr val="FFFFFF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핵심 질문: “위원회를 구성했는가?”가 아니라 “연대가 실제 작동했는가?”, “조사를 했는가?”가 아니라 “지지가 높아졌는가?”</a:t>
            </a:r>
            <a:endParaRPr lang="en-US" sz="122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50040" y="6428232"/>
            <a:ext cx="228600" cy="18288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7D8790"/>
                </a:solidFill>
                <a:latin typeface="Noto Sans CJK KR"/>
                <a:ea typeface="Noto Sans CJK KR"/>
                <a:cs typeface="Noto Sans CJK KR"/>
              </a:defRPr>
            </a:lvl1pPr>
          </a:lstStyle>
          <a:p>
            <a:pPr algn="r"/>
            <a:fld id="{F7021451-1387-4CA6-816F-3879F97B5CBC}" type="slidenum">
              <a:rPr lang="en-US" b="0"/>
              <a:t>3</a:t>
            </a:fld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11480"/>
            <a:ext cx="1088136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153B5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국제과 | 접촉 횟수 → 성과전환율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566928" y="896112"/>
            <a:ext cx="1051560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6672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정책목표를 “IOC 대응과 유치전략에 실질적으로 기여하는 국제 스포츠 협력 네트워크 구축”으로 구체화</a:t>
            </a:r>
            <a:endParaRPr lang="en-US" sz="1150" dirty="0"/>
          </a:p>
        </p:txBody>
      </p:sp>
      <p:sp>
        <p:nvSpPr>
          <p:cNvPr id="4" name="Text 2"/>
          <p:cNvSpPr/>
          <p:nvPr/>
        </p:nvSpPr>
        <p:spPr>
          <a:xfrm>
            <a:off x="868680" y="1417320"/>
            <a:ext cx="777240" cy="310896"/>
          </a:xfrm>
          <a:prstGeom prst="rect">
            <a:avLst/>
          </a:prstGeom>
          <a:solidFill>
            <a:srgbClr val="2C5F7C"/>
          </a:solidFill>
          <a:ln>
            <a:solidFill>
              <a:srgbClr val="2C5F7C"/>
            </a:solidFill>
          </a:ln>
        </p:spPr>
        <p:txBody>
          <a:bodyPr wrap="square" lIns="254" tIns="254" rIns="254" bIns="254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현행</a:t>
            </a:r>
            <a:endParaRPr lang="en-US" sz="1000" dirty="0"/>
          </a:p>
        </p:txBody>
      </p:sp>
      <p:sp>
        <p:nvSpPr>
          <p:cNvPr id="5" name="Text 3"/>
          <p:cNvSpPr/>
          <p:nvPr/>
        </p:nvSpPr>
        <p:spPr>
          <a:xfrm>
            <a:off x="841248" y="1874520"/>
            <a:ext cx="3703320" cy="2880360"/>
          </a:xfrm>
          <a:prstGeom prst="rect">
            <a:avLst/>
          </a:prstGeom>
          <a:solidFill>
            <a:srgbClr val="FFFFFF"/>
          </a:solidFill>
          <a:ln w="12700">
            <a:solidFill>
              <a:srgbClr val="D9E0E5"/>
            </a:solidFill>
          </a:ln>
        </p:spPr>
        <p:txBody>
          <a:bodyPr wrap="square" lIns="3048" tIns="3048" rIns="3048" bIns="3048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1D2730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국제협력 및</a:t>
            </a:r>
            <a:endParaRPr lang="en-US" sz="2200" dirty="0"/>
          </a:p>
          <a:p>
            <a:pPr marL="0" indent="0">
              <a:buNone/>
            </a:pPr>
            <a:r>
              <a:rPr lang="en-US" sz="2200" b="1" dirty="0">
                <a:solidFill>
                  <a:srgbClr val="1D2730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네트워크 구축</a:t>
            </a:r>
            <a:endParaRPr lang="en-US" sz="2200" dirty="0"/>
          </a:p>
          <a:p>
            <a:pPr marL="0" indent="0">
              <a:buNone/>
            </a:pPr>
            <a:endParaRPr lang="en-US" sz="2200" dirty="0"/>
          </a:p>
          <a:p>
            <a:pPr marL="0" indent="0">
              <a:buNone/>
            </a:pPr>
            <a:endParaRPr lang="en-US" sz="2200" dirty="0"/>
          </a:p>
          <a:p>
            <a:pPr marL="0" indent="0">
              <a:buNone/>
            </a:pPr>
            <a:r>
              <a:rPr lang="en-US" sz="1230" dirty="0">
                <a:solidFill>
                  <a:srgbClr val="6672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측정산식</a:t>
            </a:r>
            <a:endParaRPr lang="en-US" sz="2200" dirty="0"/>
          </a:p>
          <a:p>
            <a:pPr marL="0" indent="0">
              <a:buNone/>
            </a:pPr>
            <a:r>
              <a:rPr lang="en-US" sz="1230" dirty="0">
                <a:solidFill>
                  <a:srgbClr val="6672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국제 스포츠 외교 및 네트워크 구축 활동</a:t>
            </a:r>
            <a:endParaRPr lang="en-US" sz="2200" dirty="0"/>
          </a:p>
          <a:p>
            <a:pPr marL="0" indent="0">
              <a:buNone/>
            </a:pPr>
            <a:endParaRPr lang="en-US" sz="2200" dirty="0"/>
          </a:p>
          <a:p>
            <a:pPr marL="0" indent="0">
              <a:buNone/>
            </a:pPr>
            <a:endParaRPr lang="en-US" sz="2200" dirty="0"/>
          </a:p>
          <a:p>
            <a:pPr marL="0" indent="0">
              <a:buNone/>
            </a:pPr>
            <a:r>
              <a:rPr lang="en-US" sz="1080" b="1" dirty="0">
                <a:solidFill>
                  <a:srgbClr val="A84A4A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문제: 활동을 많이 하면 성과가 높아지는 구조</a:t>
            </a:r>
            <a:endParaRPr lang="en-US" sz="2200" dirty="0"/>
          </a:p>
        </p:txBody>
      </p:sp>
      <p:sp>
        <p:nvSpPr>
          <p:cNvPr id="6" name="Shape 4"/>
          <p:cNvSpPr/>
          <p:nvPr/>
        </p:nvSpPr>
        <p:spPr>
          <a:xfrm>
            <a:off x="4782312" y="3108960"/>
            <a:ext cx="704088" cy="0"/>
          </a:xfrm>
          <a:prstGeom prst="line">
            <a:avLst/>
          </a:prstGeom>
          <a:noFill/>
          <a:ln w="20320">
            <a:solidFill>
              <a:srgbClr val="2A7D82"/>
            </a:solidFill>
            <a:prstDash val="solid"/>
            <a:headEnd type="none"/>
            <a:tailEnd type="triangle"/>
          </a:ln>
        </p:spPr>
      </p:sp>
      <p:sp>
        <p:nvSpPr>
          <p:cNvPr id="7" name="Text 5"/>
          <p:cNvSpPr/>
          <p:nvPr/>
        </p:nvSpPr>
        <p:spPr>
          <a:xfrm>
            <a:off x="5715000" y="1417320"/>
            <a:ext cx="777240" cy="310896"/>
          </a:xfrm>
          <a:prstGeom prst="rect">
            <a:avLst/>
          </a:prstGeom>
          <a:solidFill>
            <a:srgbClr val="2A7D82"/>
          </a:solidFill>
          <a:ln>
            <a:solidFill>
              <a:srgbClr val="2A7D82"/>
            </a:solidFill>
          </a:ln>
        </p:spPr>
        <p:txBody>
          <a:bodyPr wrap="square" lIns="254" tIns="254" rIns="254" bIns="254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개선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5687568" y="1874520"/>
            <a:ext cx="5715000" cy="1920240"/>
          </a:xfrm>
          <a:prstGeom prst="rect">
            <a:avLst/>
          </a:prstGeom>
          <a:solidFill>
            <a:srgbClr val="E8F3F3"/>
          </a:solidFill>
          <a:ln w="13970">
            <a:solidFill>
              <a:srgbClr val="2A7D82"/>
            </a:solidFill>
          </a:ln>
        </p:spPr>
        <p:txBody>
          <a:bodyPr wrap="square" lIns="3048" tIns="3048" rIns="3048" bIns="3048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2A7D82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국제네트워크 성과전환율</a:t>
            </a:r>
            <a:endParaRPr lang="en-US" sz="2200" dirty="0"/>
          </a:p>
          <a:p>
            <a:pPr marL="0" indent="0" algn="ctr">
              <a:buNone/>
            </a:pPr>
            <a:endParaRPr lang="en-US" sz="2200" dirty="0"/>
          </a:p>
          <a:p>
            <a:pPr marL="0" indent="0" algn="ctr">
              <a:buNone/>
            </a:pPr>
            <a:r>
              <a:rPr lang="en-US" sz="1310" dirty="0">
                <a:solidFill>
                  <a:srgbClr val="1D2730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후속협력·정보확보·전략반영 등 성과발생 건수</a:t>
            </a:r>
            <a:endParaRPr lang="en-US" sz="2200" dirty="0"/>
          </a:p>
          <a:p>
            <a:pPr marL="0" indent="0" algn="ctr">
              <a:buNone/>
            </a:pPr>
            <a:r>
              <a:rPr lang="en-US" sz="1310" dirty="0">
                <a:solidFill>
                  <a:srgbClr val="1D2730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——————————————————————  × 100</a:t>
            </a:r>
            <a:endParaRPr lang="en-US" sz="2200" dirty="0"/>
          </a:p>
          <a:p>
            <a:pPr marL="0" indent="0" algn="ctr">
              <a:buNone/>
            </a:pPr>
            <a:r>
              <a:rPr lang="en-US" sz="1310" dirty="0">
                <a:solidFill>
                  <a:srgbClr val="1D2730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핵심 국제협력 활동 건수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5715000" y="3968496"/>
            <a:ext cx="14630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153B5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성과 인정의 흐름</a:t>
            </a:r>
            <a:endParaRPr lang="en-US" sz="1150" dirty="0"/>
          </a:p>
        </p:txBody>
      </p:sp>
      <p:sp>
        <p:nvSpPr>
          <p:cNvPr id="10" name="Text 8"/>
          <p:cNvSpPr/>
          <p:nvPr/>
        </p:nvSpPr>
        <p:spPr>
          <a:xfrm>
            <a:off x="5715000" y="4315968"/>
            <a:ext cx="960120" cy="384048"/>
          </a:xfrm>
          <a:prstGeom prst="rect">
            <a:avLst/>
          </a:prstGeom>
          <a:solidFill>
            <a:srgbClr val="FFFFFF"/>
          </a:solidFill>
          <a:ln>
            <a:solidFill>
              <a:srgbClr val="D9E0E5"/>
            </a:solidFill>
          </a:ln>
        </p:spPr>
        <p:txBody>
          <a:bodyPr wrap="square" lIns="381" tIns="381" rIns="381" bIns="381" rtlCol="0" anchor="ctr"/>
          <a:lstStyle/>
          <a:p>
            <a:pPr marL="0" indent="0" algn="ctr">
              <a:buNone/>
            </a:pPr>
            <a:r>
              <a:rPr lang="en-US" sz="870" dirty="0">
                <a:solidFill>
                  <a:srgbClr val="1D2730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국제인사 접촉</a:t>
            </a:r>
            <a:endParaRPr lang="en-US" sz="870" dirty="0"/>
          </a:p>
        </p:txBody>
      </p:sp>
      <p:sp>
        <p:nvSpPr>
          <p:cNvPr id="11" name="Shape 9"/>
          <p:cNvSpPr/>
          <p:nvPr/>
        </p:nvSpPr>
        <p:spPr>
          <a:xfrm>
            <a:off x="6702552" y="4507992"/>
            <a:ext cx="201168" cy="0"/>
          </a:xfrm>
          <a:prstGeom prst="line">
            <a:avLst/>
          </a:prstGeom>
          <a:noFill/>
          <a:ln w="20320">
            <a:solidFill>
              <a:srgbClr val="2C5F7C"/>
            </a:solidFill>
            <a:prstDash val="solid"/>
            <a:headEnd type="none"/>
            <a:tailEnd type="triangle"/>
          </a:ln>
        </p:spPr>
      </p:sp>
      <p:sp>
        <p:nvSpPr>
          <p:cNvPr id="12" name="Text 10"/>
          <p:cNvSpPr/>
          <p:nvPr/>
        </p:nvSpPr>
        <p:spPr>
          <a:xfrm>
            <a:off x="6940296" y="4315968"/>
            <a:ext cx="960120" cy="384048"/>
          </a:xfrm>
          <a:prstGeom prst="rect">
            <a:avLst/>
          </a:prstGeom>
          <a:solidFill>
            <a:srgbClr val="FFFFFF"/>
          </a:solidFill>
          <a:ln>
            <a:solidFill>
              <a:srgbClr val="D9E0E5"/>
            </a:solidFill>
          </a:ln>
        </p:spPr>
        <p:txBody>
          <a:bodyPr wrap="square" lIns="381" tIns="381" rIns="381" bIns="381" rtlCol="0" anchor="ctr"/>
          <a:lstStyle/>
          <a:p>
            <a:pPr marL="0" indent="0" algn="ctr">
              <a:buNone/>
            </a:pPr>
            <a:r>
              <a:rPr lang="en-US" sz="870" dirty="0">
                <a:solidFill>
                  <a:srgbClr val="1D2730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후속협의</a:t>
            </a:r>
            <a:endParaRPr lang="en-US" sz="870" dirty="0"/>
          </a:p>
        </p:txBody>
      </p:sp>
      <p:sp>
        <p:nvSpPr>
          <p:cNvPr id="13" name="Shape 11"/>
          <p:cNvSpPr/>
          <p:nvPr/>
        </p:nvSpPr>
        <p:spPr>
          <a:xfrm>
            <a:off x="7927848" y="4507992"/>
            <a:ext cx="201168" cy="0"/>
          </a:xfrm>
          <a:prstGeom prst="line">
            <a:avLst/>
          </a:prstGeom>
          <a:noFill/>
          <a:ln w="20320">
            <a:solidFill>
              <a:srgbClr val="2C5F7C"/>
            </a:solidFill>
            <a:prstDash val="solid"/>
            <a:headEnd type="none"/>
            <a:tailEnd type="triangle"/>
          </a:ln>
        </p:spPr>
      </p:sp>
      <p:sp>
        <p:nvSpPr>
          <p:cNvPr id="14" name="Text 12"/>
          <p:cNvSpPr/>
          <p:nvPr/>
        </p:nvSpPr>
        <p:spPr>
          <a:xfrm>
            <a:off x="8165592" y="4315968"/>
            <a:ext cx="960120" cy="384048"/>
          </a:xfrm>
          <a:prstGeom prst="rect">
            <a:avLst/>
          </a:prstGeom>
          <a:solidFill>
            <a:srgbClr val="FFFFFF"/>
          </a:solidFill>
          <a:ln>
            <a:solidFill>
              <a:srgbClr val="D9E0E5"/>
            </a:solidFill>
          </a:ln>
        </p:spPr>
        <p:txBody>
          <a:bodyPr wrap="square" lIns="381" tIns="381" rIns="381" bIns="381" rtlCol="0" anchor="ctr"/>
          <a:lstStyle/>
          <a:p>
            <a:pPr marL="0" indent="0" algn="ctr">
              <a:buNone/>
            </a:pPr>
            <a:r>
              <a:rPr lang="en-US" sz="870" dirty="0">
                <a:solidFill>
                  <a:srgbClr val="1D2730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정보·자문 확보</a:t>
            </a:r>
            <a:endParaRPr lang="en-US" sz="870" dirty="0"/>
          </a:p>
        </p:txBody>
      </p:sp>
      <p:sp>
        <p:nvSpPr>
          <p:cNvPr id="15" name="Shape 13"/>
          <p:cNvSpPr/>
          <p:nvPr/>
        </p:nvSpPr>
        <p:spPr>
          <a:xfrm>
            <a:off x="9153144" y="4507992"/>
            <a:ext cx="201168" cy="0"/>
          </a:xfrm>
          <a:prstGeom prst="line">
            <a:avLst/>
          </a:prstGeom>
          <a:noFill/>
          <a:ln w="20320">
            <a:solidFill>
              <a:srgbClr val="2C5F7C"/>
            </a:solidFill>
            <a:prstDash val="solid"/>
            <a:headEnd type="none"/>
            <a:tailEnd type="triangle"/>
          </a:ln>
        </p:spPr>
      </p:sp>
      <p:sp>
        <p:nvSpPr>
          <p:cNvPr id="16" name="Text 14"/>
          <p:cNvSpPr/>
          <p:nvPr/>
        </p:nvSpPr>
        <p:spPr>
          <a:xfrm>
            <a:off x="9390888" y="4315968"/>
            <a:ext cx="960120" cy="384048"/>
          </a:xfrm>
          <a:prstGeom prst="rect">
            <a:avLst/>
          </a:prstGeom>
          <a:solidFill>
            <a:srgbClr val="FFFFFF"/>
          </a:solidFill>
          <a:ln>
            <a:solidFill>
              <a:srgbClr val="D9E0E5"/>
            </a:solidFill>
          </a:ln>
        </p:spPr>
        <p:txBody>
          <a:bodyPr wrap="square" lIns="381" tIns="381" rIns="381" bIns="381" rtlCol="0" anchor="ctr"/>
          <a:lstStyle/>
          <a:p>
            <a:pPr marL="0" indent="0" algn="ctr">
              <a:buNone/>
            </a:pPr>
            <a:r>
              <a:rPr lang="en-US" sz="870" dirty="0">
                <a:solidFill>
                  <a:srgbClr val="1D2730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협력과제 도출</a:t>
            </a:r>
            <a:endParaRPr lang="en-US" sz="870" dirty="0"/>
          </a:p>
        </p:txBody>
      </p:sp>
      <p:sp>
        <p:nvSpPr>
          <p:cNvPr id="17" name="Shape 15"/>
          <p:cNvSpPr/>
          <p:nvPr/>
        </p:nvSpPr>
        <p:spPr>
          <a:xfrm>
            <a:off x="10378440" y="4507992"/>
            <a:ext cx="201168" cy="0"/>
          </a:xfrm>
          <a:prstGeom prst="line">
            <a:avLst/>
          </a:prstGeom>
          <a:noFill/>
          <a:ln w="20320">
            <a:solidFill>
              <a:srgbClr val="2C5F7C"/>
            </a:solidFill>
            <a:prstDash val="solid"/>
            <a:headEnd type="none"/>
            <a:tailEnd type="triangle"/>
          </a:ln>
        </p:spPr>
      </p:sp>
      <p:sp>
        <p:nvSpPr>
          <p:cNvPr id="18" name="Text 16"/>
          <p:cNvSpPr/>
          <p:nvPr/>
        </p:nvSpPr>
        <p:spPr>
          <a:xfrm>
            <a:off x="10616184" y="4315968"/>
            <a:ext cx="1207008" cy="384048"/>
          </a:xfrm>
          <a:prstGeom prst="rect">
            <a:avLst/>
          </a:prstGeom>
          <a:solidFill>
            <a:srgbClr val="F8F0DB"/>
          </a:solidFill>
          <a:ln>
            <a:solidFill>
              <a:srgbClr val="D6A83F"/>
            </a:solidFill>
          </a:ln>
        </p:spPr>
        <p:txBody>
          <a:bodyPr wrap="square" lIns="381" tIns="381" rIns="381" bIns="381" rtlCol="0" anchor="ctr"/>
          <a:lstStyle/>
          <a:p>
            <a:pPr marL="0" indent="0" algn="ctr">
              <a:buNone/>
            </a:pPr>
            <a:r>
              <a:rPr lang="en-US" sz="870" b="1" dirty="0">
                <a:solidFill>
                  <a:srgbClr val="1D2730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유치전략 반영</a:t>
            </a:r>
            <a:endParaRPr lang="en-US" sz="870" dirty="0"/>
          </a:p>
        </p:txBody>
      </p:sp>
      <p:sp>
        <p:nvSpPr>
          <p:cNvPr id="19" name="Text 17"/>
          <p:cNvSpPr/>
          <p:nvPr/>
        </p:nvSpPr>
        <p:spPr>
          <a:xfrm>
            <a:off x="658368" y="5806440"/>
            <a:ext cx="10881360" cy="438912"/>
          </a:xfrm>
          <a:prstGeom prst="rect">
            <a:avLst/>
          </a:prstGeom>
          <a:solidFill>
            <a:srgbClr val="153B5B"/>
          </a:solidFill>
          <a:ln>
            <a:solidFill>
              <a:srgbClr val="153B5B"/>
            </a:solidFill>
          </a:ln>
        </p:spPr>
        <p:txBody>
          <a:bodyPr wrap="square" lIns="762" tIns="762" rIns="762" bIns="762" rtlCol="0" anchor="ctr"/>
          <a:lstStyle/>
          <a:p>
            <a:pPr marL="0" indent="0" algn="ctr">
              <a:buNone/>
            </a:pPr>
            <a:r>
              <a:rPr lang="en-US" sz="1220" b="1" dirty="0">
                <a:solidFill>
                  <a:srgbClr val="FFFFFF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핵심 질문: “몇 명을 만났는가?”가 아니라 “그 만남으로 유치전략과 협력관계가 무엇이 달라졌는가?”</a:t>
            </a:r>
            <a:endParaRPr lang="en-US" sz="122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50040" y="6428232"/>
            <a:ext cx="228600" cy="18288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7D8790"/>
                </a:solidFill>
                <a:latin typeface="Noto Sans CJK KR"/>
                <a:ea typeface="Noto Sans CJK KR"/>
                <a:cs typeface="Noto Sans CJK KR"/>
              </a:defRPr>
            </a:lvl1pPr>
          </a:lstStyle>
          <a:p>
            <a:pPr algn="r"/>
            <a:fld id="{F7021451-1387-4CA6-816F-3879F97B5CBC}" type="slidenum">
              <a:rPr lang="en-US" b="0"/>
              <a:t>4</a:t>
            </a:fld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11480"/>
            <a:ext cx="1088136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153B5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평가대응과 | 회의·공문 → 계획 완성도·승인 진척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566928" y="896112"/>
            <a:ext cx="1051560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6672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정책목표를 “IOC·정부 요구조건을 충족하는 실행 가능한 유치계획 완성과 국내 승인절차의 적기 이행”으로 재구성</a:t>
            </a:r>
            <a:endParaRPr lang="en-US" sz="1150" dirty="0"/>
          </a:p>
        </p:txBody>
      </p:sp>
      <p:sp>
        <p:nvSpPr>
          <p:cNvPr id="4" name="Text 2"/>
          <p:cNvSpPr/>
          <p:nvPr/>
        </p:nvSpPr>
        <p:spPr>
          <a:xfrm>
            <a:off x="704088" y="1371600"/>
            <a:ext cx="960120" cy="310896"/>
          </a:xfrm>
          <a:prstGeom prst="rect">
            <a:avLst/>
          </a:prstGeom>
          <a:solidFill>
            <a:srgbClr val="7B6A98"/>
          </a:solidFill>
          <a:ln>
            <a:solidFill>
              <a:srgbClr val="7B6A98"/>
            </a:solidFill>
          </a:ln>
        </p:spPr>
        <p:txBody>
          <a:bodyPr wrap="square" lIns="254" tIns="254" rIns="254" bIns="254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지표 4</a:t>
            </a:r>
            <a:endParaRPr lang="en-US" sz="1000" dirty="0"/>
          </a:p>
        </p:txBody>
      </p:sp>
      <p:sp>
        <p:nvSpPr>
          <p:cNvPr id="5" name="Text 3"/>
          <p:cNvSpPr/>
          <p:nvPr/>
        </p:nvSpPr>
        <p:spPr>
          <a:xfrm>
            <a:off x="1828800" y="1399032"/>
            <a:ext cx="9674352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20" b="1" dirty="0">
                <a:solidFill>
                  <a:srgbClr val="A84A4A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문제: 계획에 문제가 많아 회의가 늘수록 오히려 성과가 높아질 수 있음</a:t>
            </a:r>
            <a:endParaRPr lang="en-US" sz="1020" dirty="0"/>
          </a:p>
        </p:txBody>
      </p:sp>
      <p:sp>
        <p:nvSpPr>
          <p:cNvPr id="6" name="Text 4"/>
          <p:cNvSpPr/>
          <p:nvPr/>
        </p:nvSpPr>
        <p:spPr>
          <a:xfrm>
            <a:off x="704088" y="1746504"/>
            <a:ext cx="59436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6672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현행</a:t>
            </a:r>
            <a:endParaRPr lang="en-US" sz="1050" dirty="0"/>
          </a:p>
        </p:txBody>
      </p:sp>
      <p:sp>
        <p:nvSpPr>
          <p:cNvPr id="7" name="Text 5"/>
          <p:cNvSpPr/>
          <p:nvPr/>
        </p:nvSpPr>
        <p:spPr>
          <a:xfrm>
            <a:off x="704088" y="2011680"/>
            <a:ext cx="5061204" cy="1243584"/>
          </a:xfrm>
          <a:prstGeom prst="rect">
            <a:avLst/>
          </a:prstGeom>
          <a:solidFill>
            <a:srgbClr val="F4F5F7"/>
          </a:solidFill>
          <a:ln w="12700">
            <a:solidFill>
              <a:srgbClr val="E1E5E8"/>
            </a:solidFill>
          </a:ln>
        </p:spPr>
        <p:txBody>
          <a:bodyPr wrap="square" lIns="2286" tIns="2286" rIns="2286" bIns="2286" rtlCol="0" anchor="ctr"/>
          <a:lstStyle/>
          <a:p>
            <a:pPr marL="0" indent="0">
              <a:buNone/>
            </a:pPr>
            <a:r>
              <a:rPr lang="en-US" sz="1520" b="1" dirty="0">
                <a:solidFill>
                  <a:srgbClr val="1D2730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기본계획 수립 관련 자문회의 건수</a:t>
            </a:r>
            <a:endParaRPr lang="en-US" sz="1520" dirty="0"/>
          </a:p>
          <a:p>
            <a:pPr marL="0" indent="0">
              <a:buNone/>
            </a:pPr>
            <a:endParaRPr lang="en-US" sz="1520" dirty="0"/>
          </a:p>
          <a:p>
            <a:pPr marL="0" indent="0">
              <a:buNone/>
            </a:pPr>
            <a:r>
              <a:rPr lang="en-US" sz="1080" dirty="0">
                <a:solidFill>
                  <a:srgbClr val="6672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측정: 자문회의 개최 건수</a:t>
            </a:r>
            <a:endParaRPr lang="en-US" sz="1520" dirty="0"/>
          </a:p>
        </p:txBody>
      </p:sp>
      <p:sp>
        <p:nvSpPr>
          <p:cNvPr id="8" name="Shape 6"/>
          <p:cNvSpPr/>
          <p:nvPr/>
        </p:nvSpPr>
        <p:spPr>
          <a:xfrm>
            <a:off x="5893308" y="2414016"/>
            <a:ext cx="365760" cy="0"/>
          </a:xfrm>
          <a:prstGeom prst="line">
            <a:avLst/>
          </a:prstGeom>
          <a:noFill/>
          <a:ln w="20320">
            <a:solidFill>
              <a:srgbClr val="7B6A98"/>
            </a:solidFill>
            <a:prstDash val="solid"/>
            <a:headEnd type="none"/>
            <a:tailEnd type="triangle"/>
          </a:ln>
        </p:spPr>
      </p:sp>
      <p:sp>
        <p:nvSpPr>
          <p:cNvPr id="9" name="Text 7"/>
          <p:cNvSpPr/>
          <p:nvPr/>
        </p:nvSpPr>
        <p:spPr>
          <a:xfrm>
            <a:off x="6368796" y="1746504"/>
            <a:ext cx="59436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7B6A98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개선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6350508" y="2011680"/>
            <a:ext cx="5061204" cy="1243584"/>
          </a:xfrm>
          <a:prstGeom prst="rect">
            <a:avLst/>
          </a:prstGeom>
          <a:solidFill>
            <a:srgbClr val="EFEAF5"/>
          </a:solidFill>
          <a:ln w="13970">
            <a:solidFill>
              <a:srgbClr val="7B6A98"/>
            </a:solidFill>
          </a:ln>
        </p:spPr>
        <p:txBody>
          <a:bodyPr wrap="square" lIns="2286" tIns="2286" rIns="2286" bIns="2286" rtlCol="0" anchor="ctr"/>
          <a:lstStyle/>
          <a:p>
            <a:pPr marL="0" indent="0">
              <a:buNone/>
            </a:pPr>
            <a:r>
              <a:rPr lang="en-US" sz="1520" b="1" dirty="0">
                <a:solidFill>
                  <a:srgbClr val="7B6A98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기본계획 핵심요건 충족률</a:t>
            </a:r>
            <a:endParaRPr lang="en-US" sz="1520" dirty="0"/>
          </a:p>
          <a:p>
            <a:pPr marL="0" indent="0">
              <a:buNone/>
            </a:pPr>
            <a:endParaRPr lang="en-US" sz="1520" dirty="0"/>
          </a:p>
          <a:p>
            <a:pPr marL="0" indent="0">
              <a:buNone/>
            </a:pPr>
            <a:r>
              <a:rPr lang="en-US" sz="1060" dirty="0">
                <a:solidFill>
                  <a:srgbClr val="1D2730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충족 완료 핵심요건 ÷ 사전에 확정한 전체 핵심요건 × 100</a:t>
            </a:r>
            <a:endParaRPr lang="en-US" sz="1520" dirty="0"/>
          </a:p>
        </p:txBody>
      </p:sp>
      <p:sp>
        <p:nvSpPr>
          <p:cNvPr id="11" name="Text 9"/>
          <p:cNvSpPr/>
          <p:nvPr/>
        </p:nvSpPr>
        <p:spPr>
          <a:xfrm>
            <a:off x="704088" y="3511296"/>
            <a:ext cx="960120" cy="310896"/>
          </a:xfrm>
          <a:prstGeom prst="rect">
            <a:avLst/>
          </a:prstGeom>
          <a:solidFill>
            <a:srgbClr val="2C5F7C"/>
          </a:solidFill>
          <a:ln>
            <a:solidFill>
              <a:srgbClr val="2C5F7C"/>
            </a:solidFill>
          </a:ln>
        </p:spPr>
        <p:txBody>
          <a:bodyPr wrap="square" lIns="254" tIns="254" rIns="254" bIns="254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지표 5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1828800" y="3538728"/>
            <a:ext cx="9674352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20" b="1" dirty="0">
                <a:solidFill>
                  <a:srgbClr val="A84A4A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문제: 문서 생산량으로는 승인절차의 실질적 진척도를 판단하기 어려움</a:t>
            </a:r>
            <a:endParaRPr lang="en-US" sz="1020" dirty="0"/>
          </a:p>
        </p:txBody>
      </p:sp>
      <p:sp>
        <p:nvSpPr>
          <p:cNvPr id="13" name="Text 11"/>
          <p:cNvSpPr/>
          <p:nvPr/>
        </p:nvSpPr>
        <p:spPr>
          <a:xfrm>
            <a:off x="704088" y="3886200"/>
            <a:ext cx="59436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6672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현행</a:t>
            </a:r>
            <a:endParaRPr lang="en-US" sz="1050" dirty="0"/>
          </a:p>
        </p:txBody>
      </p:sp>
      <p:sp>
        <p:nvSpPr>
          <p:cNvPr id="14" name="Text 12"/>
          <p:cNvSpPr/>
          <p:nvPr/>
        </p:nvSpPr>
        <p:spPr>
          <a:xfrm>
            <a:off x="704088" y="4151376"/>
            <a:ext cx="5061204" cy="1243584"/>
          </a:xfrm>
          <a:prstGeom prst="rect">
            <a:avLst/>
          </a:prstGeom>
          <a:solidFill>
            <a:srgbClr val="F4F5F7"/>
          </a:solidFill>
          <a:ln w="12700">
            <a:solidFill>
              <a:srgbClr val="E1E5E8"/>
            </a:solidFill>
          </a:ln>
        </p:spPr>
        <p:txBody>
          <a:bodyPr wrap="square" lIns="2286" tIns="2286" rIns="2286" bIns="2286" rtlCol="0" anchor="ctr"/>
          <a:lstStyle/>
          <a:p>
            <a:pPr marL="0" indent="0">
              <a:buNone/>
            </a:pPr>
            <a:r>
              <a:rPr lang="en-US" sz="1520" b="1" dirty="0">
                <a:solidFill>
                  <a:srgbClr val="1D2730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사전타당성조사 이행률</a:t>
            </a:r>
            <a:endParaRPr lang="en-US" sz="1520" dirty="0"/>
          </a:p>
          <a:p>
            <a:pPr marL="0" indent="0">
              <a:buNone/>
            </a:pPr>
            <a:endParaRPr lang="en-US" sz="1520" dirty="0"/>
          </a:p>
          <a:p>
            <a:pPr marL="0" indent="0">
              <a:buNone/>
            </a:pPr>
            <a:r>
              <a:rPr lang="en-US" sz="1080" dirty="0">
                <a:solidFill>
                  <a:srgbClr val="6672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측정: 공문 등 관련자료 백분율</a:t>
            </a:r>
            <a:endParaRPr lang="en-US" sz="1520" dirty="0"/>
          </a:p>
        </p:txBody>
      </p:sp>
      <p:sp>
        <p:nvSpPr>
          <p:cNvPr id="15" name="Shape 13"/>
          <p:cNvSpPr/>
          <p:nvPr/>
        </p:nvSpPr>
        <p:spPr>
          <a:xfrm>
            <a:off x="5893308" y="4553712"/>
            <a:ext cx="365760" cy="0"/>
          </a:xfrm>
          <a:prstGeom prst="line">
            <a:avLst/>
          </a:prstGeom>
          <a:noFill/>
          <a:ln w="20320">
            <a:solidFill>
              <a:srgbClr val="2C5F7C"/>
            </a:solidFill>
            <a:prstDash val="solid"/>
            <a:headEnd type="none"/>
            <a:tailEnd type="triangle"/>
          </a:ln>
        </p:spPr>
      </p:sp>
      <p:sp>
        <p:nvSpPr>
          <p:cNvPr id="16" name="Text 14"/>
          <p:cNvSpPr/>
          <p:nvPr/>
        </p:nvSpPr>
        <p:spPr>
          <a:xfrm>
            <a:off x="6368796" y="3886200"/>
            <a:ext cx="59436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2C5F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개선</a:t>
            </a:r>
            <a:endParaRPr lang="en-US" sz="1050" dirty="0"/>
          </a:p>
        </p:txBody>
      </p:sp>
      <p:sp>
        <p:nvSpPr>
          <p:cNvPr id="17" name="Text 15"/>
          <p:cNvSpPr/>
          <p:nvPr/>
        </p:nvSpPr>
        <p:spPr>
          <a:xfrm>
            <a:off x="6350508" y="4151376"/>
            <a:ext cx="5061204" cy="1243584"/>
          </a:xfrm>
          <a:prstGeom prst="rect">
            <a:avLst/>
          </a:prstGeom>
          <a:solidFill>
            <a:srgbClr val="EAF0F5"/>
          </a:solidFill>
          <a:ln w="13970">
            <a:solidFill>
              <a:srgbClr val="2C5F7C"/>
            </a:solidFill>
          </a:ln>
        </p:spPr>
        <p:txBody>
          <a:bodyPr wrap="square" lIns="2286" tIns="2286" rIns="2286" bIns="2286" rtlCol="0" anchor="ctr"/>
          <a:lstStyle/>
          <a:p>
            <a:pPr marL="0" indent="0">
              <a:buNone/>
            </a:pPr>
            <a:r>
              <a:rPr lang="en-US" sz="1520" b="1" dirty="0">
                <a:solidFill>
                  <a:srgbClr val="2C5F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국내 승인절차 적기 이행률</a:t>
            </a:r>
            <a:endParaRPr lang="en-US" sz="1520" dirty="0"/>
          </a:p>
          <a:p>
            <a:pPr marL="0" indent="0">
              <a:buNone/>
            </a:pPr>
            <a:endParaRPr lang="en-US" sz="1520" dirty="0"/>
          </a:p>
          <a:p>
            <a:pPr marL="0" indent="0">
              <a:buNone/>
            </a:pPr>
            <a:r>
              <a:rPr lang="en-US" sz="1060" dirty="0">
                <a:solidFill>
                  <a:srgbClr val="1D2730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기한 내 완료한 승인·검토 단계 ÷ 당해연도 완료대상 단계 × 100</a:t>
            </a:r>
            <a:endParaRPr lang="en-US" sz="1520" dirty="0"/>
          </a:p>
        </p:txBody>
      </p:sp>
      <p:sp>
        <p:nvSpPr>
          <p:cNvPr id="18" name="Text 16"/>
          <p:cNvSpPr/>
          <p:nvPr/>
        </p:nvSpPr>
        <p:spPr>
          <a:xfrm>
            <a:off x="658368" y="5806440"/>
            <a:ext cx="10881360" cy="438912"/>
          </a:xfrm>
          <a:prstGeom prst="rect">
            <a:avLst/>
          </a:prstGeom>
          <a:solidFill>
            <a:srgbClr val="153B5B"/>
          </a:solidFill>
          <a:ln>
            <a:solidFill>
              <a:srgbClr val="153B5B"/>
            </a:solidFill>
          </a:ln>
        </p:spPr>
        <p:txBody>
          <a:bodyPr wrap="square" lIns="762" tIns="762" rIns="762" bIns="762" rtlCol="0" anchor="ctr"/>
          <a:lstStyle/>
          <a:p>
            <a:pPr marL="0" indent="0" algn="ctr">
              <a:buNone/>
            </a:pPr>
            <a:r>
              <a:rPr lang="en-US" sz="1220" b="1" dirty="0">
                <a:solidFill>
                  <a:srgbClr val="FFFFFF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핵심 질문: “회의·공문이 몇 건인가?”가 아니라 “핵심요건을 얼마나 충족했고, 정부 승인 절차가 어디까지 진전됐는가?”</a:t>
            </a:r>
            <a:endParaRPr lang="en-US" sz="122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50040" y="6428232"/>
            <a:ext cx="228600" cy="18288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7D8790"/>
                </a:solidFill>
                <a:latin typeface="Noto Sans CJK KR"/>
                <a:ea typeface="Noto Sans CJK KR"/>
                <a:cs typeface="Noto Sans CJK KR"/>
              </a:defRPr>
            </a:lvl1pPr>
          </a:lstStyle>
          <a:p>
            <a:pPr algn="r"/>
            <a:fld id="{F7021451-1387-4CA6-816F-3879F97B5CBC}" type="slidenum">
              <a:rPr lang="en-US" b="0"/>
              <a:t>5</a:t>
            </a:fld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11480"/>
            <a:ext cx="1088136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153B5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부서별 성과지표 개선안 | 한눈에 보기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566928" y="896112"/>
            <a:ext cx="1051560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6672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세 부서를 관통하는 공통 기준: 활동량이 아니라 결과와 유치경쟁력 변화를 측정</a:t>
            </a:r>
            <a:endParaRPr lang="en-US" sz="1150" dirty="0"/>
          </a:p>
        </p:txBody>
      </p:sp>
      <p:sp>
        <p:nvSpPr>
          <p:cNvPr id="4" name="Text 2"/>
          <p:cNvSpPr/>
          <p:nvPr/>
        </p:nvSpPr>
        <p:spPr>
          <a:xfrm>
            <a:off x="658368" y="1225296"/>
            <a:ext cx="1143000" cy="292608"/>
          </a:xfrm>
          <a:prstGeom prst="rect">
            <a:avLst/>
          </a:prstGeom>
          <a:solidFill>
            <a:srgbClr val="153B5B"/>
          </a:solidFill>
          <a:ln>
            <a:solidFill>
              <a:srgbClr val="153B5B"/>
            </a:solidFill>
          </a:ln>
        </p:spPr>
        <p:txBody>
          <a:bodyPr wrap="square" lIns="254" tIns="254" rIns="254" bIns="254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부서</a:t>
            </a:r>
            <a:endParaRPr lang="en-US" sz="1050" dirty="0"/>
          </a:p>
        </p:txBody>
      </p:sp>
      <p:sp>
        <p:nvSpPr>
          <p:cNvPr id="5" name="Text 3"/>
          <p:cNvSpPr/>
          <p:nvPr/>
        </p:nvSpPr>
        <p:spPr>
          <a:xfrm>
            <a:off x="2103120" y="1225296"/>
            <a:ext cx="2971800" cy="292608"/>
          </a:xfrm>
          <a:prstGeom prst="rect">
            <a:avLst/>
          </a:prstGeom>
          <a:solidFill>
            <a:srgbClr val="153B5B"/>
          </a:solidFill>
          <a:ln>
            <a:solidFill>
              <a:srgbClr val="153B5B"/>
            </a:solidFill>
          </a:ln>
        </p:spPr>
        <p:txBody>
          <a:bodyPr wrap="square" lIns="254" tIns="254" rIns="254" bIns="254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개선 정책목표</a:t>
            </a:r>
            <a:endParaRPr lang="en-US" sz="1050" dirty="0"/>
          </a:p>
        </p:txBody>
      </p:sp>
      <p:sp>
        <p:nvSpPr>
          <p:cNvPr id="6" name="Text 4"/>
          <p:cNvSpPr/>
          <p:nvPr/>
        </p:nvSpPr>
        <p:spPr>
          <a:xfrm>
            <a:off x="5440680" y="1225296"/>
            <a:ext cx="1965960" cy="292608"/>
          </a:xfrm>
          <a:prstGeom prst="rect">
            <a:avLst/>
          </a:prstGeom>
          <a:solidFill>
            <a:srgbClr val="153B5B"/>
          </a:solidFill>
          <a:ln>
            <a:solidFill>
              <a:srgbClr val="153B5B"/>
            </a:solidFill>
          </a:ln>
        </p:spPr>
        <p:txBody>
          <a:bodyPr wrap="square" lIns="254" tIns="254" rIns="254" bIns="254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현행 성과지표</a:t>
            </a:r>
            <a:endParaRPr lang="en-US" sz="1050" dirty="0"/>
          </a:p>
        </p:txBody>
      </p:sp>
      <p:sp>
        <p:nvSpPr>
          <p:cNvPr id="7" name="Text 5"/>
          <p:cNvSpPr/>
          <p:nvPr/>
        </p:nvSpPr>
        <p:spPr>
          <a:xfrm>
            <a:off x="7818120" y="1225296"/>
            <a:ext cx="3611880" cy="292608"/>
          </a:xfrm>
          <a:prstGeom prst="rect">
            <a:avLst/>
          </a:prstGeom>
          <a:solidFill>
            <a:srgbClr val="153B5B"/>
          </a:solidFill>
          <a:ln>
            <a:solidFill>
              <a:srgbClr val="153B5B"/>
            </a:solidFill>
          </a:ln>
        </p:spPr>
        <p:txBody>
          <a:bodyPr wrap="square" lIns="254" tIns="254" rIns="254" bIns="254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개선 성과지표</a:t>
            </a:r>
            <a:endParaRPr lang="en-US" sz="1050" dirty="0"/>
          </a:p>
        </p:txBody>
      </p:sp>
      <p:sp>
        <p:nvSpPr>
          <p:cNvPr id="8" name="Text 6"/>
          <p:cNvSpPr/>
          <p:nvPr/>
        </p:nvSpPr>
        <p:spPr>
          <a:xfrm>
            <a:off x="658368" y="1627632"/>
            <a:ext cx="1143000" cy="1005840"/>
          </a:xfrm>
          <a:prstGeom prst="rect">
            <a:avLst/>
          </a:prstGeom>
          <a:solidFill>
            <a:srgbClr val="2A7D82"/>
          </a:solidFill>
          <a:ln>
            <a:solidFill>
              <a:srgbClr val="2A7D82"/>
            </a:solidFill>
          </a:ln>
        </p:spPr>
        <p:txBody>
          <a:bodyPr wrap="square" lIns="635" tIns="635" rIns="635" bIns="635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유치총괄과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2103120" y="1627632"/>
            <a:ext cx="2971800" cy="1005840"/>
          </a:xfrm>
          <a:prstGeom prst="rect">
            <a:avLst/>
          </a:prstGeom>
          <a:solidFill>
            <a:srgbClr val="FFFFFF"/>
          </a:solidFill>
          <a:ln>
            <a:solidFill>
              <a:srgbClr val="D9E0E5"/>
            </a:solidFill>
          </a:ln>
        </p:spPr>
        <p:txBody>
          <a:bodyPr wrap="square" lIns="1778" tIns="1778" rIns="1778" bIns="1778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1D2730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범국민 공감대·연대 기반 강화</a:t>
            </a:r>
            <a:endParaRPr lang="en-US" sz="1300" dirty="0"/>
          </a:p>
        </p:txBody>
      </p:sp>
      <p:sp>
        <p:nvSpPr>
          <p:cNvPr id="10" name="Text 8"/>
          <p:cNvSpPr/>
          <p:nvPr/>
        </p:nvSpPr>
        <p:spPr>
          <a:xfrm>
            <a:off x="5440680" y="1627632"/>
            <a:ext cx="1965960" cy="1005840"/>
          </a:xfrm>
          <a:prstGeom prst="rect">
            <a:avLst/>
          </a:prstGeom>
          <a:solidFill>
            <a:srgbClr val="F3F4F6"/>
          </a:solidFill>
          <a:ln>
            <a:solidFill>
              <a:srgbClr val="D9E0E5"/>
            </a:solidFill>
          </a:ln>
        </p:spPr>
        <p:txBody>
          <a:bodyPr wrap="square" lIns="1524" tIns="1524" rIns="1524" bIns="1524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6672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위원회 구성</a:t>
            </a:r>
            <a:endParaRPr lang="en-US" sz="1200" dirty="0"/>
          </a:p>
          <a:p>
            <a:pPr marL="0" indent="0" algn="ctr">
              <a:buNone/>
            </a:pPr>
            <a:r>
              <a:rPr lang="en-US" sz="1200" dirty="0">
                <a:solidFill>
                  <a:srgbClr val="6672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여론조사 실시</a:t>
            </a:r>
            <a:endParaRPr lang="en-US" sz="1200" dirty="0"/>
          </a:p>
        </p:txBody>
      </p:sp>
      <p:sp>
        <p:nvSpPr>
          <p:cNvPr id="11" name="Shape 9"/>
          <p:cNvSpPr/>
          <p:nvPr/>
        </p:nvSpPr>
        <p:spPr>
          <a:xfrm>
            <a:off x="7452360" y="2130552"/>
            <a:ext cx="274320" cy="0"/>
          </a:xfrm>
          <a:prstGeom prst="line">
            <a:avLst/>
          </a:prstGeom>
          <a:noFill/>
          <a:ln w="20320">
            <a:solidFill>
              <a:srgbClr val="2A7D82"/>
            </a:solidFill>
            <a:prstDash val="solid"/>
            <a:headEnd type="none"/>
            <a:tailEnd type="triangle"/>
          </a:ln>
        </p:spPr>
      </p:sp>
      <p:sp>
        <p:nvSpPr>
          <p:cNvPr id="12" name="Text 10"/>
          <p:cNvSpPr/>
          <p:nvPr/>
        </p:nvSpPr>
        <p:spPr>
          <a:xfrm>
            <a:off x="7818120" y="1627632"/>
            <a:ext cx="3611880" cy="1005840"/>
          </a:xfrm>
          <a:prstGeom prst="rect">
            <a:avLst/>
          </a:prstGeom>
          <a:solidFill>
            <a:srgbClr val="E8F3F3"/>
          </a:solidFill>
          <a:ln w="13970">
            <a:solidFill>
              <a:srgbClr val="2A7D82"/>
            </a:solidFill>
          </a:ln>
        </p:spPr>
        <p:txBody>
          <a:bodyPr wrap="square" lIns="1524" tIns="1524" rIns="1524" bIns="1524" rtlCol="0" anchor="ctr"/>
          <a:lstStyle/>
          <a:p>
            <a:pPr marL="0" indent="0" algn="ctr">
              <a:buNone/>
            </a:pPr>
            <a:r>
              <a:rPr lang="en-US" sz="1380" b="1" dirty="0">
                <a:solidFill>
                  <a:srgbClr val="2A7D82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연대협력 이행률</a:t>
            </a:r>
            <a:endParaRPr lang="en-US" sz="1380" dirty="0"/>
          </a:p>
          <a:p>
            <a:pPr marL="0" indent="0" algn="ctr">
              <a:buNone/>
            </a:pPr>
            <a:r>
              <a:rPr lang="en-US" sz="1380" b="1" dirty="0">
                <a:solidFill>
                  <a:srgbClr val="2A7D82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전국 유치 공감도</a:t>
            </a:r>
            <a:endParaRPr lang="en-US" sz="1380" dirty="0"/>
          </a:p>
        </p:txBody>
      </p:sp>
      <p:sp>
        <p:nvSpPr>
          <p:cNvPr id="13" name="Text 11"/>
          <p:cNvSpPr/>
          <p:nvPr/>
        </p:nvSpPr>
        <p:spPr>
          <a:xfrm>
            <a:off x="658368" y="2907792"/>
            <a:ext cx="1143000" cy="1005840"/>
          </a:xfrm>
          <a:prstGeom prst="rect">
            <a:avLst/>
          </a:prstGeom>
          <a:solidFill>
            <a:srgbClr val="2C5F7C"/>
          </a:solidFill>
          <a:ln>
            <a:solidFill>
              <a:srgbClr val="2C5F7C"/>
            </a:solidFill>
          </a:ln>
        </p:spPr>
        <p:txBody>
          <a:bodyPr wrap="square" lIns="635" tIns="635" rIns="635" bIns="635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국제과</a:t>
            </a:r>
            <a:endParaRPr lang="en-US" sz="1200" dirty="0"/>
          </a:p>
        </p:txBody>
      </p:sp>
      <p:sp>
        <p:nvSpPr>
          <p:cNvPr id="14" name="Text 12"/>
          <p:cNvSpPr/>
          <p:nvPr/>
        </p:nvSpPr>
        <p:spPr>
          <a:xfrm>
            <a:off x="2103120" y="2907792"/>
            <a:ext cx="2971800" cy="1005840"/>
          </a:xfrm>
          <a:prstGeom prst="rect">
            <a:avLst/>
          </a:prstGeom>
          <a:solidFill>
            <a:srgbClr val="FFFFFF"/>
          </a:solidFill>
          <a:ln>
            <a:solidFill>
              <a:srgbClr val="D9E0E5"/>
            </a:solidFill>
          </a:ln>
        </p:spPr>
        <p:txBody>
          <a:bodyPr wrap="square" lIns="1778" tIns="1778" rIns="1778" bIns="1778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1D2730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실질적 국제 스포츠 협력망 구축</a:t>
            </a:r>
            <a:endParaRPr lang="en-US" sz="1300" dirty="0"/>
          </a:p>
        </p:txBody>
      </p:sp>
      <p:sp>
        <p:nvSpPr>
          <p:cNvPr id="15" name="Text 13"/>
          <p:cNvSpPr/>
          <p:nvPr/>
        </p:nvSpPr>
        <p:spPr>
          <a:xfrm>
            <a:off x="5440680" y="2907792"/>
            <a:ext cx="1965960" cy="1005840"/>
          </a:xfrm>
          <a:prstGeom prst="rect">
            <a:avLst/>
          </a:prstGeom>
          <a:solidFill>
            <a:srgbClr val="F3F4F6"/>
          </a:solidFill>
          <a:ln>
            <a:solidFill>
              <a:srgbClr val="D9E0E5"/>
            </a:solidFill>
          </a:ln>
        </p:spPr>
        <p:txBody>
          <a:bodyPr wrap="square" lIns="1524" tIns="1524" rIns="1524" bIns="1524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6672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국제협력 활동</a:t>
            </a:r>
            <a:endParaRPr lang="en-US" sz="1200" dirty="0"/>
          </a:p>
          <a:p>
            <a:pPr marL="0" indent="0" algn="ctr">
              <a:buNone/>
            </a:pPr>
            <a:r>
              <a:rPr lang="en-US" sz="1200" dirty="0">
                <a:solidFill>
                  <a:srgbClr val="6672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네트워크 접촉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7452360" y="3410712"/>
            <a:ext cx="274320" cy="0"/>
          </a:xfrm>
          <a:prstGeom prst="line">
            <a:avLst/>
          </a:prstGeom>
          <a:noFill/>
          <a:ln w="20320">
            <a:solidFill>
              <a:srgbClr val="2C5F7C"/>
            </a:solidFill>
            <a:prstDash val="solid"/>
            <a:headEnd type="none"/>
            <a:tailEnd type="triangle"/>
          </a:ln>
        </p:spPr>
      </p:sp>
      <p:sp>
        <p:nvSpPr>
          <p:cNvPr id="17" name="Text 15"/>
          <p:cNvSpPr/>
          <p:nvPr/>
        </p:nvSpPr>
        <p:spPr>
          <a:xfrm>
            <a:off x="7818120" y="2907792"/>
            <a:ext cx="3611880" cy="1005840"/>
          </a:xfrm>
          <a:prstGeom prst="rect">
            <a:avLst/>
          </a:prstGeom>
          <a:solidFill>
            <a:srgbClr val="EAF0F5"/>
          </a:solidFill>
          <a:ln w="13970">
            <a:solidFill>
              <a:srgbClr val="2C5F7C"/>
            </a:solidFill>
          </a:ln>
        </p:spPr>
        <p:txBody>
          <a:bodyPr wrap="square" lIns="1524" tIns="1524" rIns="1524" bIns="1524" rtlCol="0" anchor="ctr"/>
          <a:lstStyle/>
          <a:p>
            <a:pPr marL="0" indent="0" algn="ctr">
              <a:buNone/>
            </a:pPr>
            <a:r>
              <a:rPr lang="en-US" sz="1380" b="1" dirty="0">
                <a:solidFill>
                  <a:srgbClr val="2C5F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국제네트워크</a:t>
            </a:r>
            <a:endParaRPr lang="en-US" sz="1380" dirty="0"/>
          </a:p>
          <a:p>
            <a:pPr marL="0" indent="0" algn="ctr">
              <a:buNone/>
            </a:pPr>
            <a:r>
              <a:rPr lang="en-US" sz="1380" b="1" dirty="0">
                <a:solidFill>
                  <a:srgbClr val="2C5F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성과전환율</a:t>
            </a:r>
            <a:endParaRPr lang="en-US" sz="1380" dirty="0"/>
          </a:p>
        </p:txBody>
      </p:sp>
      <p:sp>
        <p:nvSpPr>
          <p:cNvPr id="18" name="Text 16"/>
          <p:cNvSpPr/>
          <p:nvPr/>
        </p:nvSpPr>
        <p:spPr>
          <a:xfrm>
            <a:off x="658368" y="4187952"/>
            <a:ext cx="1143000" cy="1005840"/>
          </a:xfrm>
          <a:prstGeom prst="rect">
            <a:avLst/>
          </a:prstGeom>
          <a:solidFill>
            <a:srgbClr val="7B6A98"/>
          </a:solidFill>
          <a:ln>
            <a:solidFill>
              <a:srgbClr val="7B6A98"/>
            </a:solidFill>
          </a:ln>
        </p:spPr>
        <p:txBody>
          <a:bodyPr wrap="square" lIns="635" tIns="635" rIns="635" bIns="635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평가대응과</a:t>
            </a:r>
            <a:endParaRPr lang="en-US" sz="1200" dirty="0"/>
          </a:p>
        </p:txBody>
      </p:sp>
      <p:sp>
        <p:nvSpPr>
          <p:cNvPr id="19" name="Text 17"/>
          <p:cNvSpPr/>
          <p:nvPr/>
        </p:nvSpPr>
        <p:spPr>
          <a:xfrm>
            <a:off x="2103120" y="4187952"/>
            <a:ext cx="2971800" cy="1005840"/>
          </a:xfrm>
          <a:prstGeom prst="rect">
            <a:avLst/>
          </a:prstGeom>
          <a:solidFill>
            <a:srgbClr val="FFFFFF"/>
          </a:solidFill>
          <a:ln>
            <a:solidFill>
              <a:srgbClr val="D9E0E5"/>
            </a:solidFill>
          </a:ln>
        </p:spPr>
        <p:txBody>
          <a:bodyPr wrap="square" lIns="1778" tIns="1778" rIns="1778" bIns="1778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1D2730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유치계획 완성·국내 승인 적기 이행</a:t>
            </a:r>
            <a:endParaRPr lang="en-US" sz="1300" dirty="0"/>
          </a:p>
        </p:txBody>
      </p:sp>
      <p:sp>
        <p:nvSpPr>
          <p:cNvPr id="20" name="Text 18"/>
          <p:cNvSpPr/>
          <p:nvPr/>
        </p:nvSpPr>
        <p:spPr>
          <a:xfrm>
            <a:off x="5440680" y="4187952"/>
            <a:ext cx="1965960" cy="1005840"/>
          </a:xfrm>
          <a:prstGeom prst="rect">
            <a:avLst/>
          </a:prstGeom>
          <a:solidFill>
            <a:srgbClr val="F3F4F6"/>
          </a:solidFill>
          <a:ln>
            <a:solidFill>
              <a:srgbClr val="D9E0E5"/>
            </a:solidFill>
          </a:ln>
        </p:spPr>
        <p:txBody>
          <a:bodyPr wrap="square" lIns="1524" tIns="1524" rIns="1524" bIns="1524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6672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자문회의 건수</a:t>
            </a:r>
            <a:endParaRPr lang="en-US" sz="1200" dirty="0"/>
          </a:p>
          <a:p>
            <a:pPr marL="0" indent="0" algn="ctr">
              <a:buNone/>
            </a:pPr>
            <a:r>
              <a:rPr lang="en-US" sz="1200" dirty="0">
                <a:solidFill>
                  <a:srgbClr val="6672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관련자료 백분율</a:t>
            </a:r>
            <a:endParaRPr lang="en-US" sz="1200" dirty="0"/>
          </a:p>
        </p:txBody>
      </p:sp>
      <p:sp>
        <p:nvSpPr>
          <p:cNvPr id="21" name="Shape 19"/>
          <p:cNvSpPr/>
          <p:nvPr/>
        </p:nvSpPr>
        <p:spPr>
          <a:xfrm>
            <a:off x="7452360" y="4690872"/>
            <a:ext cx="274320" cy="0"/>
          </a:xfrm>
          <a:prstGeom prst="line">
            <a:avLst/>
          </a:prstGeom>
          <a:noFill/>
          <a:ln w="20320">
            <a:solidFill>
              <a:srgbClr val="7B6A98"/>
            </a:solidFill>
            <a:prstDash val="solid"/>
            <a:headEnd type="none"/>
            <a:tailEnd type="triangle"/>
          </a:ln>
        </p:spPr>
      </p:sp>
      <p:sp>
        <p:nvSpPr>
          <p:cNvPr id="22" name="Text 20"/>
          <p:cNvSpPr/>
          <p:nvPr/>
        </p:nvSpPr>
        <p:spPr>
          <a:xfrm>
            <a:off x="7818120" y="4187952"/>
            <a:ext cx="3611880" cy="1005840"/>
          </a:xfrm>
          <a:prstGeom prst="rect">
            <a:avLst/>
          </a:prstGeom>
          <a:solidFill>
            <a:srgbClr val="EFEAF5"/>
          </a:solidFill>
          <a:ln w="13970">
            <a:solidFill>
              <a:srgbClr val="7B6A98"/>
            </a:solidFill>
          </a:ln>
        </p:spPr>
        <p:txBody>
          <a:bodyPr wrap="square" lIns="1524" tIns="1524" rIns="1524" bIns="1524" rtlCol="0" anchor="ctr"/>
          <a:lstStyle/>
          <a:p>
            <a:pPr marL="0" indent="0" algn="ctr">
              <a:buNone/>
            </a:pPr>
            <a:r>
              <a:rPr lang="en-US" sz="1380" b="1" dirty="0">
                <a:solidFill>
                  <a:srgbClr val="7B6A98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핵심요건 충족률</a:t>
            </a:r>
            <a:endParaRPr lang="en-US" sz="1380" dirty="0"/>
          </a:p>
          <a:p>
            <a:pPr marL="0" indent="0" algn="ctr">
              <a:buNone/>
            </a:pPr>
            <a:r>
              <a:rPr lang="en-US" sz="1380" b="1" dirty="0">
                <a:solidFill>
                  <a:srgbClr val="7B6A98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승인절차 적기 이행률</a:t>
            </a:r>
            <a:endParaRPr lang="en-US" sz="1380" dirty="0"/>
          </a:p>
        </p:txBody>
      </p:sp>
      <p:sp>
        <p:nvSpPr>
          <p:cNvPr id="23" name="Text 21"/>
          <p:cNvSpPr/>
          <p:nvPr/>
        </p:nvSpPr>
        <p:spPr>
          <a:xfrm>
            <a:off x="658368" y="5806440"/>
            <a:ext cx="10881360" cy="438912"/>
          </a:xfrm>
          <a:prstGeom prst="rect">
            <a:avLst/>
          </a:prstGeom>
          <a:solidFill>
            <a:srgbClr val="153B5B"/>
          </a:solidFill>
          <a:ln>
            <a:solidFill>
              <a:srgbClr val="153B5B"/>
            </a:solidFill>
          </a:ln>
        </p:spPr>
        <p:txBody>
          <a:bodyPr wrap="square" lIns="762" tIns="762" rIns="762" bIns="762" rtlCol="0" anchor="ctr"/>
          <a:lstStyle/>
          <a:p>
            <a:pPr marL="0" indent="0" algn="ctr">
              <a:buNone/>
            </a:pPr>
            <a:r>
              <a:rPr lang="en-US" sz="1220" b="1" dirty="0">
                <a:solidFill>
                  <a:srgbClr val="FFFFFF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성과계획서 개선 원칙: 활동(Activity) → 결과(Output) → 정책성과(Outcome)로 전환</a:t>
            </a:r>
            <a:endParaRPr lang="en-US" sz="122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50040" y="6428232"/>
            <a:ext cx="228600" cy="18288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7D8790"/>
                </a:solidFill>
                <a:latin typeface="Noto Sans CJK KR"/>
                <a:ea typeface="Noto Sans CJK KR"/>
                <a:cs typeface="Noto Sans CJK KR"/>
              </a:defRPr>
            </a:lvl1pPr>
          </a:lstStyle>
          <a:p>
            <a:pPr algn="r"/>
            <a:fld id="{F7021451-1387-4CA6-816F-3879F97B5CBC}" type="slidenum">
              <a:rPr lang="en-US" b="0"/>
              <a:t>6</a:t>
            </a:fld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11480"/>
            <a:ext cx="1088136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153B5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2036 </a:t>
            </a:r>
            <a:r>
              <a:rPr lang="ko-KR" altLang="en-US" sz="2400" b="1" dirty="0">
                <a:solidFill>
                  <a:srgbClr val="153B5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전주 하계올림픽 </a:t>
            </a:r>
            <a:r>
              <a:rPr lang="ko-KR" altLang="en-US" sz="2400" b="1" dirty="0" err="1">
                <a:solidFill>
                  <a:srgbClr val="153B5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추진단</a:t>
            </a:r>
            <a:r>
              <a:rPr lang="ko-KR" altLang="en-US" sz="2400" b="1" dirty="0">
                <a:solidFill>
                  <a:srgbClr val="153B5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 성과지표 개선안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548640" y="896112"/>
            <a:ext cx="1051560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66727C"/>
                </a:solidFill>
                <a:latin typeface="Noto Sans CJK KR" pitchFamily="34" charset="0"/>
                <a:ea typeface="Noto Sans CJK KR" pitchFamily="34" charset="-122"/>
              </a:rPr>
              <a:t>2036 </a:t>
            </a:r>
            <a:r>
              <a:rPr lang="ko-KR" altLang="en-US" sz="1150" dirty="0">
                <a:solidFill>
                  <a:srgbClr val="66727C"/>
                </a:solidFill>
                <a:latin typeface="Noto Sans CJK KR" pitchFamily="34" charset="0"/>
                <a:ea typeface="Noto Sans CJK KR" pitchFamily="34" charset="-122"/>
              </a:rPr>
              <a:t>전주 하계올림픽 </a:t>
            </a:r>
            <a:r>
              <a:rPr lang="ko-KR" altLang="en-US" sz="1150" dirty="0" err="1">
                <a:solidFill>
                  <a:srgbClr val="66727C"/>
                </a:solidFill>
                <a:latin typeface="Noto Sans CJK KR" pitchFamily="34" charset="0"/>
                <a:ea typeface="Noto Sans CJK KR" pitchFamily="34" charset="-122"/>
              </a:rPr>
              <a:t>추진단</a:t>
            </a:r>
            <a:r>
              <a:rPr lang="ko-KR" altLang="en-US" sz="1150" dirty="0">
                <a:solidFill>
                  <a:srgbClr val="66727C"/>
                </a:solidFill>
                <a:latin typeface="Noto Sans CJK KR" pitchFamily="34" charset="0"/>
                <a:ea typeface="Noto Sans CJK KR" pitchFamily="34" charset="-122"/>
              </a:rPr>
              <a:t> 예산의 궁극적인 목표는 </a:t>
            </a:r>
            <a:r>
              <a:rPr lang="en-US" altLang="ko-KR" sz="1150" dirty="0">
                <a:solidFill>
                  <a:srgbClr val="66727C"/>
                </a:solidFill>
                <a:latin typeface="Noto Sans CJK KR" pitchFamily="34" charset="0"/>
                <a:ea typeface="Noto Sans CJK KR" pitchFamily="34" charset="-122"/>
              </a:rPr>
              <a:t>&lt;</a:t>
            </a:r>
            <a:r>
              <a:rPr lang="ko-KR" altLang="en-US" sz="1150" dirty="0">
                <a:solidFill>
                  <a:srgbClr val="66727C"/>
                </a:solidFill>
                <a:latin typeface="Noto Sans CJK KR" pitchFamily="34" charset="0"/>
                <a:ea typeface="Noto Sans CJK KR" pitchFamily="34" charset="-122"/>
              </a:rPr>
              <a:t>올림픽 유치</a:t>
            </a:r>
            <a:r>
              <a:rPr lang="en-US" altLang="ko-KR" sz="1150" dirty="0">
                <a:solidFill>
                  <a:srgbClr val="66727C"/>
                </a:solidFill>
                <a:latin typeface="Noto Sans CJK KR" pitchFamily="34" charset="0"/>
                <a:ea typeface="Noto Sans CJK KR" pitchFamily="34" charset="-122"/>
              </a:rPr>
              <a:t>&gt; </a:t>
            </a:r>
            <a:r>
              <a:rPr lang="ko-KR" altLang="en-US" sz="1150" dirty="0">
                <a:solidFill>
                  <a:srgbClr val="66727C"/>
                </a:solidFill>
                <a:latin typeface="Noto Sans CJK KR" pitchFamily="34" charset="0"/>
                <a:ea typeface="Noto Sans CJK KR" pitchFamily="34" charset="-122"/>
              </a:rPr>
              <a:t>에 있습니다</a:t>
            </a:r>
            <a:r>
              <a:rPr lang="en-US" altLang="ko-KR" sz="1150" dirty="0">
                <a:solidFill>
                  <a:srgbClr val="66727C"/>
                </a:solidFill>
                <a:latin typeface="Noto Sans CJK KR" pitchFamily="34" charset="0"/>
                <a:ea typeface="Noto Sans CJK KR" pitchFamily="34" charset="-122"/>
              </a:rPr>
              <a:t>.  </a:t>
            </a:r>
            <a:endParaRPr lang="en-US" sz="1150" dirty="0"/>
          </a:p>
        </p:txBody>
      </p:sp>
      <p:sp>
        <p:nvSpPr>
          <p:cNvPr id="4" name="Shape 2"/>
          <p:cNvSpPr/>
          <p:nvPr/>
        </p:nvSpPr>
        <p:spPr>
          <a:xfrm>
            <a:off x="777240" y="1490472"/>
            <a:ext cx="658368" cy="658368"/>
          </a:xfrm>
          <a:prstGeom prst="ellipse">
            <a:avLst/>
          </a:prstGeom>
          <a:solidFill>
            <a:srgbClr val="2C5F7C"/>
          </a:solidFill>
          <a:ln w="12700">
            <a:solidFill>
              <a:srgbClr val="2C5F7C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877824" y="1673352"/>
            <a:ext cx="4572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01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1645920" y="1444752"/>
            <a:ext cx="9646920" cy="868680"/>
          </a:xfrm>
          <a:prstGeom prst="roundRect">
            <a:avLst>
              <a:gd name="adj" fmla="val 6316"/>
            </a:avLst>
          </a:prstGeom>
          <a:solidFill>
            <a:srgbClr val="EAF0F5"/>
          </a:solidFill>
          <a:ln w="12700">
            <a:solidFill>
              <a:srgbClr val="2C5F7C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1883664" y="1609344"/>
            <a:ext cx="12344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C5F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예산편성</a:t>
            </a:r>
            <a:endParaRPr lang="en-US" sz="1400" dirty="0"/>
          </a:p>
        </p:txBody>
      </p:sp>
      <p:sp>
        <p:nvSpPr>
          <p:cNvPr id="8" name="Text 6"/>
          <p:cNvSpPr/>
          <p:nvPr/>
        </p:nvSpPr>
        <p:spPr>
          <a:xfrm>
            <a:off x="3163824" y="1581912"/>
            <a:ext cx="7726680" cy="49377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30" b="1" dirty="0">
                <a:solidFill>
                  <a:srgbClr val="1D2730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유치 단계보다 앞서거나 실제 집행이 어려운 사업까지 과다 편성한 것은 아닌가?</a:t>
            </a:r>
            <a:endParaRPr lang="en-US" sz="1330" dirty="0"/>
          </a:p>
        </p:txBody>
      </p:sp>
      <p:sp>
        <p:nvSpPr>
          <p:cNvPr id="9" name="Shape 7"/>
          <p:cNvSpPr/>
          <p:nvPr/>
        </p:nvSpPr>
        <p:spPr>
          <a:xfrm>
            <a:off x="777240" y="2843784"/>
            <a:ext cx="658368" cy="658368"/>
          </a:xfrm>
          <a:prstGeom prst="ellipse">
            <a:avLst/>
          </a:prstGeom>
          <a:solidFill>
            <a:srgbClr val="2A7D82"/>
          </a:solidFill>
          <a:ln w="12700">
            <a:solidFill>
              <a:srgbClr val="2A7D82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877824" y="3026664"/>
            <a:ext cx="4572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02</a:t>
            </a:r>
            <a:endParaRPr lang="en-US" sz="1200" dirty="0"/>
          </a:p>
        </p:txBody>
      </p:sp>
      <p:sp>
        <p:nvSpPr>
          <p:cNvPr id="11" name="Shape 9"/>
          <p:cNvSpPr/>
          <p:nvPr/>
        </p:nvSpPr>
        <p:spPr>
          <a:xfrm>
            <a:off x="1645920" y="2798064"/>
            <a:ext cx="9646920" cy="868680"/>
          </a:xfrm>
          <a:prstGeom prst="roundRect">
            <a:avLst>
              <a:gd name="adj" fmla="val 6316"/>
            </a:avLst>
          </a:prstGeom>
          <a:solidFill>
            <a:srgbClr val="E8F3F3"/>
          </a:solidFill>
          <a:ln w="12700">
            <a:solidFill>
              <a:srgbClr val="2A7D8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1883664" y="2962656"/>
            <a:ext cx="12344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A7D82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성과지표</a:t>
            </a:r>
            <a:endParaRPr lang="en-US" sz="1400" dirty="0"/>
          </a:p>
        </p:txBody>
      </p:sp>
      <p:sp>
        <p:nvSpPr>
          <p:cNvPr id="13" name="Text 11"/>
          <p:cNvSpPr/>
          <p:nvPr/>
        </p:nvSpPr>
        <p:spPr>
          <a:xfrm>
            <a:off x="3163824" y="2935224"/>
            <a:ext cx="7726680" cy="49377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30" b="1" dirty="0">
                <a:solidFill>
                  <a:srgbClr val="1D2730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위원회·여론조사·회의·면담 등 행정행위 자체를 성과로 설정해 성과를 부풀린 것은 아닌가?</a:t>
            </a:r>
            <a:endParaRPr lang="en-US" sz="1330" dirty="0"/>
          </a:p>
        </p:txBody>
      </p:sp>
      <p:sp>
        <p:nvSpPr>
          <p:cNvPr id="14" name="Shape 12"/>
          <p:cNvSpPr/>
          <p:nvPr/>
        </p:nvSpPr>
        <p:spPr>
          <a:xfrm>
            <a:off x="777240" y="4197096"/>
            <a:ext cx="658368" cy="658368"/>
          </a:xfrm>
          <a:prstGeom prst="ellipse">
            <a:avLst/>
          </a:prstGeom>
          <a:solidFill>
            <a:srgbClr val="D6A83F"/>
          </a:solidFill>
          <a:ln w="12700">
            <a:solidFill>
              <a:srgbClr val="D6A83F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877824" y="4379976"/>
            <a:ext cx="4572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03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1645920" y="4151376"/>
            <a:ext cx="9646920" cy="868680"/>
          </a:xfrm>
          <a:prstGeom prst="roundRect">
            <a:avLst>
              <a:gd name="adj" fmla="val 6316"/>
            </a:avLst>
          </a:prstGeom>
          <a:solidFill>
            <a:srgbClr val="F8F0DB"/>
          </a:solidFill>
          <a:ln w="12700">
            <a:solidFill>
              <a:srgbClr val="D6A83F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1883664" y="4315968"/>
            <a:ext cx="12344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D6A83F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성과검증</a:t>
            </a:r>
            <a:endParaRPr lang="en-US" sz="1400" dirty="0"/>
          </a:p>
        </p:txBody>
      </p:sp>
      <p:sp>
        <p:nvSpPr>
          <p:cNvPr id="18" name="Text 16"/>
          <p:cNvSpPr/>
          <p:nvPr/>
        </p:nvSpPr>
        <p:spPr>
          <a:xfrm>
            <a:off x="3163824" y="4288536"/>
            <a:ext cx="7726680" cy="49377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30" b="1" dirty="0">
                <a:solidFill>
                  <a:srgbClr val="1D2730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집행된 예산이 국민 공감, 국제협력, 기본계획 완성도, 국내 승인 진척에 무엇을 남겼는가?</a:t>
            </a:r>
            <a:endParaRPr lang="en-US" sz="1330" dirty="0"/>
          </a:p>
        </p:txBody>
      </p:sp>
      <p:sp>
        <p:nvSpPr>
          <p:cNvPr id="19" name="Shape 17"/>
          <p:cNvSpPr/>
          <p:nvPr/>
        </p:nvSpPr>
        <p:spPr>
          <a:xfrm>
            <a:off x="960120" y="5623560"/>
            <a:ext cx="10241280" cy="566928"/>
          </a:xfrm>
          <a:prstGeom prst="roundRect">
            <a:avLst>
              <a:gd name="adj" fmla="val 9677"/>
            </a:avLst>
          </a:prstGeom>
          <a:solidFill>
            <a:srgbClr val="153B5B"/>
          </a:solidFill>
          <a:ln w="12700">
            <a:solidFill>
              <a:srgbClr val="153B5B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1234440" y="5751576"/>
            <a:ext cx="96926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20" b="1" dirty="0">
                <a:solidFill>
                  <a:srgbClr val="FFFFFF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“현재 성과지표는 일을 했는지를 측정할 뿐, 그 일을 통해 올림픽 유치 가능성이 얼마나 높아졌는지는 측정하지 못하고 있습니다.”</a:t>
            </a:r>
            <a:endParaRPr lang="en-US" sz="142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50040" y="6428232"/>
            <a:ext cx="228600" cy="18288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7D8790"/>
                </a:solidFill>
                <a:latin typeface="Noto Sans CJK KR"/>
                <a:ea typeface="Noto Sans CJK KR"/>
                <a:cs typeface="Noto Sans CJK KR"/>
              </a:defRPr>
            </a:lvl1pPr>
          </a:lstStyle>
          <a:p>
            <a:pPr algn="r"/>
            <a:fld id="{F7021451-1387-4CA6-816F-3879F97B5CBC}" type="slidenum">
              <a:rPr lang="en-US" b="0"/>
              <a:t>7</a:t>
            </a:fld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Noto Sans CJK KR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Noto Sans CJK KR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706</Words>
  <Application>Microsoft Office PowerPoint</Application>
  <PresentationFormat>와이드스크린</PresentationFormat>
  <Paragraphs>163</Paragraphs>
  <Slides>7</Slides>
  <Notes>7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3" baseType="lpstr">
      <vt:lpstr>Aptos</vt:lpstr>
      <vt:lpstr>Aptos Display</vt:lpstr>
      <vt:lpstr>Noto Sans CJK KR</vt:lpstr>
      <vt:lpstr>맑은 고딕</vt:lpstr>
      <vt:lpstr>Arial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전북특별자치도의회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2036 전주 하계올림픽 추진단 성과지표 개선안</dc:title>
  <dc:subject>2036 전주 하계올림픽 추진단 성과지표 개선안</dc:subject>
  <dc:creator>OpenAI</dc:creator>
  <cp:lastModifiedBy>smart</cp:lastModifiedBy>
  <cp:revision>2</cp:revision>
  <cp:lastPrinted>2026-09-04T00:34:29Z</cp:lastPrinted>
  <dcterms:created xsi:type="dcterms:W3CDTF">2026-08-31T09:16:34Z</dcterms:created>
  <dcterms:modified xsi:type="dcterms:W3CDTF">2026-09-04T00:34:49Z</dcterms:modified>
</cp:coreProperties>
</file>