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95"/>
  </p:notesMasterIdLst>
  <p:sldIdLst>
    <p:sldId id="307" r:id="rId2"/>
    <p:sldId id="323" r:id="rId3"/>
    <p:sldId id="361" r:id="rId4"/>
    <p:sldId id="363" r:id="rId5"/>
    <p:sldId id="373" r:id="rId6"/>
    <p:sldId id="337" r:id="rId7"/>
    <p:sldId id="374" r:id="rId8"/>
    <p:sldId id="330" r:id="rId9"/>
    <p:sldId id="338" r:id="rId10"/>
    <p:sldId id="339" r:id="rId11"/>
    <p:sldId id="342" r:id="rId12"/>
    <p:sldId id="344" r:id="rId13"/>
    <p:sldId id="403" r:id="rId14"/>
    <p:sldId id="409" r:id="rId15"/>
    <p:sldId id="439" r:id="rId16"/>
    <p:sldId id="413" r:id="rId17"/>
    <p:sldId id="441" r:id="rId18"/>
    <p:sldId id="416" r:id="rId19"/>
    <p:sldId id="451" r:id="rId20"/>
    <p:sldId id="450" r:id="rId21"/>
    <p:sldId id="418" r:id="rId22"/>
    <p:sldId id="419" r:id="rId23"/>
    <p:sldId id="420" r:id="rId24"/>
    <p:sldId id="444" r:id="rId25"/>
    <p:sldId id="446" r:id="rId26"/>
    <p:sldId id="447" r:id="rId27"/>
    <p:sldId id="448" r:id="rId28"/>
    <p:sldId id="445" r:id="rId29"/>
    <p:sldId id="452" r:id="rId30"/>
    <p:sldId id="454" r:id="rId31"/>
    <p:sldId id="456" r:id="rId32"/>
    <p:sldId id="458" r:id="rId33"/>
    <p:sldId id="457" r:id="rId34"/>
    <p:sldId id="459" r:id="rId35"/>
    <p:sldId id="455" r:id="rId36"/>
    <p:sldId id="460" r:id="rId37"/>
    <p:sldId id="461" r:id="rId38"/>
    <p:sldId id="462" r:id="rId39"/>
    <p:sldId id="471" r:id="rId40"/>
    <p:sldId id="474" r:id="rId41"/>
    <p:sldId id="463" r:id="rId42"/>
    <p:sldId id="475" r:id="rId43"/>
    <p:sldId id="502" r:id="rId44"/>
    <p:sldId id="477" r:id="rId45"/>
    <p:sldId id="478" r:id="rId46"/>
    <p:sldId id="505" r:id="rId47"/>
    <p:sldId id="503" r:id="rId48"/>
    <p:sldId id="504" r:id="rId49"/>
    <p:sldId id="479" r:id="rId50"/>
    <p:sldId id="480" r:id="rId51"/>
    <p:sldId id="482" r:id="rId52"/>
    <p:sldId id="483" r:id="rId53"/>
    <p:sldId id="484" r:id="rId54"/>
    <p:sldId id="485" r:id="rId55"/>
    <p:sldId id="486" r:id="rId56"/>
    <p:sldId id="487" r:id="rId57"/>
    <p:sldId id="488" r:id="rId58"/>
    <p:sldId id="489" r:id="rId59"/>
    <p:sldId id="490" r:id="rId60"/>
    <p:sldId id="491" r:id="rId61"/>
    <p:sldId id="492" r:id="rId62"/>
    <p:sldId id="493" r:id="rId63"/>
    <p:sldId id="494" r:id="rId64"/>
    <p:sldId id="495" r:id="rId65"/>
    <p:sldId id="496" r:id="rId66"/>
    <p:sldId id="497" r:id="rId67"/>
    <p:sldId id="498" r:id="rId68"/>
    <p:sldId id="499" r:id="rId69"/>
    <p:sldId id="500" r:id="rId70"/>
    <p:sldId id="501" r:id="rId71"/>
    <p:sldId id="506" r:id="rId72"/>
    <p:sldId id="507" r:id="rId73"/>
    <p:sldId id="508" r:id="rId74"/>
    <p:sldId id="509" r:id="rId75"/>
    <p:sldId id="510" r:id="rId76"/>
    <p:sldId id="511" r:id="rId77"/>
    <p:sldId id="513" r:id="rId78"/>
    <p:sldId id="514" r:id="rId79"/>
    <p:sldId id="515" r:id="rId80"/>
    <p:sldId id="528" r:id="rId81"/>
    <p:sldId id="529" r:id="rId82"/>
    <p:sldId id="516" r:id="rId83"/>
    <p:sldId id="530" r:id="rId84"/>
    <p:sldId id="526" r:id="rId85"/>
    <p:sldId id="531" r:id="rId86"/>
    <p:sldId id="520" r:id="rId87"/>
    <p:sldId id="521" r:id="rId88"/>
    <p:sldId id="522" r:id="rId89"/>
    <p:sldId id="523" r:id="rId90"/>
    <p:sldId id="524" r:id="rId91"/>
    <p:sldId id="532" r:id="rId92"/>
    <p:sldId id="533" r:id="rId93"/>
    <p:sldId id="527" r:id="rId94"/>
  </p:sldIdLst>
  <p:sldSz cx="9906000" cy="6858000" type="A4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444" userDrawn="1">
          <p15:clr>
            <a:srgbClr val="A4A3A4"/>
          </p15:clr>
        </p15:guide>
        <p15:guide id="3" pos="588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09CB0"/>
    <a:srgbClr val="4A7386"/>
    <a:srgbClr val="CC9A00"/>
    <a:srgbClr val="CCECFF"/>
    <a:srgbClr val="CCFFFF"/>
    <a:srgbClr val="CCCCFF"/>
    <a:srgbClr val="264478"/>
    <a:srgbClr val="ED7D31"/>
    <a:srgbClr val="FF6600"/>
    <a:srgbClr val="284A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FECB4D8-DB02-4DC6-A0A2-4F2EBAE1DC90}" styleName="보통 스타일 1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3">
              <a:tint val="20000"/>
            </a:schemeClr>
          </a:solidFill>
        </a:fill>
      </a:tcStyle>
    </a:band1H>
    <a:band1V>
      <a:tcStyle>
        <a:tcBdr/>
        <a:fill>
          <a:solidFill>
            <a:schemeClr val="accent3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Row>
  </a:tblStyle>
  <a:tblStyle styleId="{8799B23B-EC83-4686-B30A-512413B5E67A}" styleName="밝은 스타일 3 - 강조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801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78" y="162"/>
      </p:cViewPr>
      <p:guideLst>
        <p:guide orient="horz" pos="2160"/>
        <p:guide pos="444"/>
        <p:guide pos="588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notesMaster" Target="notesMasters/notesMaster1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5.xml"/><Relationship Id="rId1" Type="http://schemas.microsoft.com/office/2011/relationships/chartStyle" Target="style5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6.xml"/><Relationship Id="rId1" Type="http://schemas.microsoft.com/office/2011/relationships/chartStyle" Target="style6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7.xml"/><Relationship Id="rId1" Type="http://schemas.microsoft.com/office/2011/relationships/chartStyle" Target="style7.xm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8.xml"/><Relationship Id="rId1" Type="http://schemas.microsoft.com/office/2011/relationships/chartStyle" Target="style8.xm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9.xml"/><Relationship Id="rId1" Type="http://schemas.microsoft.com/office/2011/relationships/chartStyle" Target="style9.xm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oleObject" Target="file:///D:\&#49688;&#50896;%202021\&#51221;&#51116;&#51652;%202021\2021%20&#54532;&#47196;&#51229;&#53944;\&#51648;&#48169;&#51032;&#54924;%20&#51032;&#51221;&#48708;%20&#48143;%20&#51312;&#51649;\&#51204;&#46972;&#48513;&#46020;\&#51204;&#46972;&#48513;&#46020;%20&#51032;&#54924;%20&#49324;&#47924;&#44592;&#44396;%20&#51116;&#49444;&#44228;%20&#49444;&#47928;&#53076;&#46377;.xlsx" TargetMode="External"/><Relationship Id="rId2" Type="http://schemas.microsoft.com/office/2011/relationships/chartColorStyle" Target="colors10.xml"/><Relationship Id="rId1" Type="http://schemas.microsoft.com/office/2011/relationships/chartStyle" Target="style10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percentStacked"/>
        <c:varyColors val="0"/>
        <c:ser>
          <c:idx val="0"/>
          <c:order val="0"/>
          <c:tx>
            <c:strRef>
              <c:f>Sheet5!$B$16</c:f>
              <c:strCache>
                <c:ptCount val="1"/>
                <c:pt idx="0">
                  <c:v>전북의회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Sheet5!$C$15:$G$15</c:f>
              <c:strCache>
                <c:ptCount val="5"/>
                <c:pt idx="0">
                  <c:v>대표기능</c:v>
                </c:pt>
                <c:pt idx="1">
                  <c:v>견제및감시기능</c:v>
                </c:pt>
                <c:pt idx="2">
                  <c:v>입법기능</c:v>
                </c:pt>
                <c:pt idx="3">
                  <c:v>동의및수정</c:v>
                </c:pt>
                <c:pt idx="4">
                  <c:v>예산및결산</c:v>
                </c:pt>
              </c:strCache>
            </c:strRef>
          </c:cat>
          <c:val>
            <c:numRef>
              <c:f>Sheet5!$C$16:$G$16</c:f>
              <c:numCache>
                <c:formatCode>0.00</c:formatCode>
                <c:ptCount val="5"/>
                <c:pt idx="0">
                  <c:v>3.18</c:v>
                </c:pt>
                <c:pt idx="1">
                  <c:v>83.42</c:v>
                </c:pt>
                <c:pt idx="2">
                  <c:v>17.82</c:v>
                </c:pt>
                <c:pt idx="3">
                  <c:v>5.82</c:v>
                </c:pt>
                <c:pt idx="4">
                  <c:v>1.1299999999999999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8D7-438E-9D48-8789448C894E}"/>
            </c:ext>
          </c:extLst>
        </c:ser>
        <c:ser>
          <c:idx val="1"/>
          <c:order val="1"/>
          <c:tx>
            <c:strRef>
              <c:f>Sheet5!$B$17</c:f>
              <c:strCache>
                <c:ptCount val="1"/>
                <c:pt idx="0">
                  <c:v>전국광역의회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Sheet5!$C$15:$G$15</c:f>
              <c:strCache>
                <c:ptCount val="5"/>
                <c:pt idx="0">
                  <c:v>대표기능</c:v>
                </c:pt>
                <c:pt idx="1">
                  <c:v>견제및감시기능</c:v>
                </c:pt>
                <c:pt idx="2">
                  <c:v>입법기능</c:v>
                </c:pt>
                <c:pt idx="3">
                  <c:v>동의및수정</c:v>
                </c:pt>
                <c:pt idx="4">
                  <c:v>예산및결산</c:v>
                </c:pt>
              </c:strCache>
            </c:strRef>
          </c:cat>
          <c:val>
            <c:numRef>
              <c:f>Sheet5!$C$17:$G$17</c:f>
              <c:numCache>
                <c:formatCode>0.00</c:formatCode>
                <c:ptCount val="5"/>
                <c:pt idx="0">
                  <c:v>5.5865</c:v>
                </c:pt>
                <c:pt idx="1">
                  <c:v>65.898200000000003</c:v>
                </c:pt>
                <c:pt idx="2">
                  <c:v>18.171800000000001</c:v>
                </c:pt>
                <c:pt idx="3">
                  <c:v>5.4158999999999997</c:v>
                </c:pt>
                <c:pt idx="4">
                  <c:v>1.42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8D7-438E-9D48-8789448C894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43554815"/>
        <c:axId val="709344655"/>
      </c:barChart>
      <c:catAx>
        <c:axId val="10435548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09344655"/>
        <c:crosses val="autoZero"/>
        <c:auto val="1"/>
        <c:lblAlgn val="ctr"/>
        <c:lblOffset val="100"/>
        <c:noMultiLvlLbl val="0"/>
      </c:catAx>
      <c:valAx>
        <c:axId val="709344655"/>
        <c:scaling>
          <c:orientation val="minMax"/>
        </c:scaling>
        <c:delete val="1"/>
        <c:axPos val="l"/>
        <c:numFmt formatCode="0%" sourceLinked="1"/>
        <c:majorTickMark val="none"/>
        <c:minorTickMark val="none"/>
        <c:tickLblPos val="nextTo"/>
        <c:crossAx val="10435548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Sheet2!$D$99</c:f>
              <c:strCache>
                <c:ptCount val="1"/>
                <c:pt idx="0">
                  <c:v>현재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0070C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Sheet2!$B$100:$B$103</c:f>
              <c:strCache>
                <c:ptCount val="4"/>
                <c:pt idx="0">
                  <c:v>기능중요도</c:v>
                </c:pt>
                <c:pt idx="1">
                  <c:v>업무난이도</c:v>
                </c:pt>
                <c:pt idx="2">
                  <c:v>행정수요</c:v>
                </c:pt>
                <c:pt idx="3">
                  <c:v>인력보충</c:v>
                </c:pt>
              </c:strCache>
            </c:strRef>
          </c:cat>
          <c:val>
            <c:numRef>
              <c:f>Sheet2!$D$100:$D$103</c:f>
              <c:numCache>
                <c:formatCode>0.00</c:formatCode>
                <c:ptCount val="4"/>
                <c:pt idx="0">
                  <c:v>6.3031249999999996</c:v>
                </c:pt>
                <c:pt idx="1">
                  <c:v>6.128750000000001</c:v>
                </c:pt>
                <c:pt idx="2">
                  <c:v>6.088750000000001</c:v>
                </c:pt>
                <c:pt idx="3">
                  <c:v>5.6550000000000011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EE6-41E9-8300-30A67A20F082}"/>
            </c:ext>
          </c:extLst>
        </c:ser>
        <c:ser>
          <c:idx val="1"/>
          <c:order val="1"/>
          <c:tx>
            <c:strRef>
              <c:f>Sheet2!$E$99</c:f>
              <c:strCache>
                <c:ptCount val="1"/>
                <c:pt idx="0">
                  <c:v>미래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C000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Sheet2!$B$100:$B$103</c:f>
              <c:strCache>
                <c:ptCount val="4"/>
                <c:pt idx="0">
                  <c:v>기능중요도</c:v>
                </c:pt>
                <c:pt idx="1">
                  <c:v>업무난이도</c:v>
                </c:pt>
                <c:pt idx="2">
                  <c:v>행정수요</c:v>
                </c:pt>
                <c:pt idx="3">
                  <c:v>인력보충</c:v>
                </c:pt>
              </c:strCache>
            </c:strRef>
          </c:cat>
          <c:val>
            <c:numRef>
              <c:f>Sheet2!$E$100:$E$103</c:f>
              <c:numCache>
                <c:formatCode>0.00</c:formatCode>
                <c:ptCount val="4"/>
                <c:pt idx="0">
                  <c:v>7.1162499999999991</c:v>
                </c:pt>
                <c:pt idx="1">
                  <c:v>6.8618749999999995</c:v>
                </c:pt>
                <c:pt idx="2">
                  <c:v>6.8562499999999993</c:v>
                </c:pt>
                <c:pt idx="3">
                  <c:v>6.3756249999999994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EE6-41E9-8300-30A67A20F08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05739215"/>
        <c:axId val="1105138927"/>
      </c:barChart>
      <c:catAx>
        <c:axId val="110573921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5138927"/>
        <c:crosses val="autoZero"/>
        <c:auto val="1"/>
        <c:lblAlgn val="ctr"/>
        <c:lblOffset val="100"/>
        <c:noMultiLvlLbl val="0"/>
      </c:catAx>
      <c:valAx>
        <c:axId val="1105138927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110573921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Sheet2!$D$75</c:f>
              <c:strCache>
                <c:ptCount val="1"/>
                <c:pt idx="0">
                  <c:v>현재</c:v>
                </c:pt>
              </c:strCache>
            </c:strRef>
          </c:tx>
          <c:spPr>
            <a:solidFill>
              <a:srgbClr val="4A738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4A7386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Sheet2!$C$76:$C$79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Sheet2!$D$76:$D$79</c:f>
              <c:numCache>
                <c:formatCode>0.00</c:formatCode>
                <c:ptCount val="4"/>
                <c:pt idx="0">
                  <c:v>6.668333333333333</c:v>
                </c:pt>
                <c:pt idx="1">
                  <c:v>6.3133333333333335</c:v>
                </c:pt>
                <c:pt idx="2">
                  <c:v>5.8574999999999999</c:v>
                </c:pt>
                <c:pt idx="3">
                  <c:v>6.1566666666666663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403-40BD-8DBF-3813BC75DB0C}"/>
            </c:ext>
          </c:extLst>
        </c:ser>
        <c:ser>
          <c:idx val="1"/>
          <c:order val="1"/>
          <c:tx>
            <c:strRef>
              <c:f>Sheet2!$E$75</c:f>
              <c:strCache>
                <c:ptCount val="1"/>
                <c:pt idx="0">
                  <c:v>미래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CC9A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Sheet2!$C$76:$C$79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Sheet2!$E$76:$E$79</c:f>
              <c:numCache>
                <c:formatCode>0.00</c:formatCode>
                <c:ptCount val="4"/>
                <c:pt idx="0">
                  <c:v>7.4549999999999992</c:v>
                </c:pt>
                <c:pt idx="1">
                  <c:v>6.63</c:v>
                </c:pt>
                <c:pt idx="2">
                  <c:v>6.8850000000000007</c:v>
                </c:pt>
                <c:pt idx="3">
                  <c:v>7.2333333333333343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403-40BD-8DBF-3813BC75DB0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03529567"/>
        <c:axId val="1042663343"/>
      </c:barChart>
      <c:catAx>
        <c:axId val="11035295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42663343"/>
        <c:crosses val="autoZero"/>
        <c:auto val="1"/>
        <c:lblAlgn val="ctr"/>
        <c:lblOffset val="100"/>
        <c:noMultiLvlLbl val="0"/>
      </c:catAx>
      <c:valAx>
        <c:axId val="1042663343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110352956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Sheet2!$D$80</c:f>
              <c:strCache>
                <c:ptCount val="1"/>
                <c:pt idx="0">
                  <c:v>현재</c:v>
                </c:pt>
              </c:strCache>
            </c:strRef>
          </c:tx>
          <c:spPr>
            <a:solidFill>
              <a:srgbClr val="4A738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4A7386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Sheet2!$C$81:$C$84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Sheet2!$D$81:$D$84</c:f>
              <c:numCache>
                <c:formatCode>0.00</c:formatCode>
                <c:ptCount val="4"/>
                <c:pt idx="0">
                  <c:v>6.5166666666666666</c:v>
                </c:pt>
                <c:pt idx="1">
                  <c:v>5.8666666666666671</c:v>
                </c:pt>
                <c:pt idx="2">
                  <c:v>5.6475000000000009</c:v>
                </c:pt>
                <c:pt idx="3">
                  <c:v>6.2566666666666668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7A1B-4CD0-8D63-2075C1C423E7}"/>
            </c:ext>
          </c:extLst>
        </c:ser>
        <c:ser>
          <c:idx val="1"/>
          <c:order val="1"/>
          <c:tx>
            <c:strRef>
              <c:f>Sheet2!$E$80</c:f>
              <c:strCache>
                <c:ptCount val="1"/>
                <c:pt idx="0">
                  <c:v>미래</c:v>
                </c:pt>
              </c:strCache>
            </c:strRef>
          </c:tx>
          <c:spPr>
            <a:solidFill>
              <a:srgbClr val="CC9A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CC9A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Sheet2!$C$81:$C$84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Sheet2!$E$81:$E$84</c:f>
              <c:numCache>
                <c:formatCode>0.00</c:formatCode>
                <c:ptCount val="4"/>
                <c:pt idx="0">
                  <c:v>7.2749999999999995</c:v>
                </c:pt>
                <c:pt idx="1">
                  <c:v>6.2</c:v>
                </c:pt>
                <c:pt idx="2">
                  <c:v>6.5250000000000004</c:v>
                </c:pt>
                <c:pt idx="3">
                  <c:v>7.1466666666666656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A1B-4CD0-8D63-2075C1C423E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89241007"/>
        <c:axId val="1105146415"/>
      </c:barChart>
      <c:catAx>
        <c:axId val="118924100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5146415"/>
        <c:crosses val="autoZero"/>
        <c:auto val="1"/>
        <c:lblAlgn val="ctr"/>
        <c:lblOffset val="100"/>
        <c:noMultiLvlLbl val="0"/>
      </c:catAx>
      <c:valAx>
        <c:axId val="1105146415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118924100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Sheet2!$D$85</c:f>
              <c:strCache>
                <c:ptCount val="1"/>
                <c:pt idx="0">
                  <c:v>현재</c:v>
                </c:pt>
              </c:strCache>
            </c:strRef>
          </c:tx>
          <c:spPr>
            <a:solidFill>
              <a:srgbClr val="4A738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4A7386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Sheet2!$C$86:$C$89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Sheet2!$D$86:$D$89</c:f>
              <c:numCache>
                <c:formatCode>0.00</c:formatCode>
                <c:ptCount val="4"/>
                <c:pt idx="0">
                  <c:v>6.4316666666666658</c:v>
                </c:pt>
                <c:pt idx="1">
                  <c:v>5.919999999999999</c:v>
                </c:pt>
                <c:pt idx="2">
                  <c:v>5.6575000000000006</c:v>
                </c:pt>
                <c:pt idx="3">
                  <c:v>6.1466666666666656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44A-46F7-9819-B14BB9F127AE}"/>
            </c:ext>
          </c:extLst>
        </c:ser>
        <c:ser>
          <c:idx val="1"/>
          <c:order val="1"/>
          <c:tx>
            <c:strRef>
              <c:f>Sheet2!$E$85</c:f>
              <c:strCache>
                <c:ptCount val="1"/>
                <c:pt idx="0">
                  <c:v>미래</c:v>
                </c:pt>
              </c:strCache>
            </c:strRef>
          </c:tx>
          <c:spPr>
            <a:solidFill>
              <a:srgbClr val="CC9A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CC9A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Sheet2!$C$86:$C$89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Sheet2!$E$86:$E$89</c:f>
              <c:numCache>
                <c:formatCode>0.00</c:formatCode>
                <c:ptCount val="4"/>
                <c:pt idx="0">
                  <c:v>7.25</c:v>
                </c:pt>
                <c:pt idx="1">
                  <c:v>6.3299999999999992</c:v>
                </c:pt>
                <c:pt idx="2">
                  <c:v>6.5149999999999997</c:v>
                </c:pt>
                <c:pt idx="3">
                  <c:v>7.0500000000000007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44A-46F7-9819-B14BB9F127A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103529167"/>
        <c:axId val="1105147663"/>
      </c:barChart>
      <c:catAx>
        <c:axId val="1103529167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5147663"/>
        <c:crosses val="autoZero"/>
        <c:auto val="1"/>
        <c:lblAlgn val="ctr"/>
        <c:lblOffset val="100"/>
        <c:noMultiLvlLbl val="0"/>
      </c:catAx>
      <c:valAx>
        <c:axId val="1105147663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1103529167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Sheet2!$D$90</c:f>
              <c:strCache>
                <c:ptCount val="1"/>
                <c:pt idx="0">
                  <c:v>현재</c:v>
                </c:pt>
              </c:strCache>
            </c:strRef>
          </c:tx>
          <c:spPr>
            <a:solidFill>
              <a:srgbClr val="4A7386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4A7386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Sheet2!$C$91:$C$94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Sheet2!$D$91:$D$94</c:f>
              <c:numCache>
                <c:formatCode>0.00</c:formatCode>
                <c:ptCount val="4"/>
                <c:pt idx="0">
                  <c:v>5.9349999999999996</c:v>
                </c:pt>
                <c:pt idx="1">
                  <c:v>5.3066666666666666</c:v>
                </c:pt>
                <c:pt idx="2">
                  <c:v>5.3324999999999996</c:v>
                </c:pt>
                <c:pt idx="3">
                  <c:v>5.8733333333333322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6D-4A1A-A231-AD06A092FEC6}"/>
            </c:ext>
          </c:extLst>
        </c:ser>
        <c:ser>
          <c:idx val="1"/>
          <c:order val="1"/>
          <c:tx>
            <c:strRef>
              <c:f>Sheet2!$E$90</c:f>
              <c:strCache>
                <c:ptCount val="1"/>
                <c:pt idx="0">
                  <c:v>미래</c:v>
                </c:pt>
              </c:strCache>
            </c:strRef>
          </c:tx>
          <c:spPr>
            <a:solidFill>
              <a:srgbClr val="CC9A00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rgbClr val="CC9A00"/>
                    </a:solidFill>
                    <a:latin typeface="+mn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Sheet2!$C$91:$C$94</c:f>
              <c:strCache>
                <c:ptCount val="4"/>
                <c:pt idx="0">
                  <c:v>의정</c:v>
                </c:pt>
                <c:pt idx="1">
                  <c:v>의사</c:v>
                </c:pt>
                <c:pt idx="2">
                  <c:v>총무</c:v>
                </c:pt>
                <c:pt idx="3">
                  <c:v>입법정책</c:v>
                </c:pt>
              </c:strCache>
            </c:strRef>
          </c:cat>
          <c:val>
            <c:numRef>
              <c:f>Sheet2!$E$91:$E$94</c:f>
              <c:numCache>
                <c:formatCode>0.00</c:formatCode>
                <c:ptCount val="4"/>
                <c:pt idx="0">
                  <c:v>6.6833333333333336</c:v>
                </c:pt>
                <c:pt idx="1">
                  <c:v>5.69</c:v>
                </c:pt>
                <c:pt idx="2">
                  <c:v>6.17</c:v>
                </c:pt>
                <c:pt idx="3">
                  <c:v>6.72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E6D-4A1A-A231-AD06A092FEC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1098808143"/>
        <c:axId val="709344239"/>
      </c:barChart>
      <c:catAx>
        <c:axId val="1098808143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709344239"/>
        <c:crosses val="autoZero"/>
        <c:auto val="1"/>
        <c:lblAlgn val="ctr"/>
        <c:lblOffset val="100"/>
        <c:noMultiLvlLbl val="0"/>
      </c:catAx>
      <c:valAx>
        <c:axId val="709344239"/>
        <c:scaling>
          <c:orientation val="minMax"/>
        </c:scaling>
        <c:delete val="1"/>
        <c:axPos val="l"/>
        <c:numFmt formatCode="0.00" sourceLinked="1"/>
        <c:majorTickMark val="none"/>
        <c:minorTickMark val="none"/>
        <c:tickLblPos val="nextTo"/>
        <c:crossAx val="1098808143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Sheet2!$D$2</c:f>
              <c:strCache>
                <c:ptCount val="1"/>
                <c:pt idx="0">
                  <c:v>현재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Sheet2!$C$3:$C$18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Sheet2!$D$3:$D$18</c:f>
              <c:numCache>
                <c:formatCode>0.00</c:formatCode>
                <c:ptCount val="16"/>
                <c:pt idx="0">
                  <c:v>7.49</c:v>
                </c:pt>
                <c:pt idx="1">
                  <c:v>6.55</c:v>
                </c:pt>
                <c:pt idx="2">
                  <c:v>5.79</c:v>
                </c:pt>
                <c:pt idx="3">
                  <c:v>7.24</c:v>
                </c:pt>
                <c:pt idx="4">
                  <c:v>6.07</c:v>
                </c:pt>
                <c:pt idx="5">
                  <c:v>6.87</c:v>
                </c:pt>
                <c:pt idx="6">
                  <c:v>6.62</c:v>
                </c:pt>
                <c:pt idx="7">
                  <c:v>6.13</c:v>
                </c:pt>
                <c:pt idx="8">
                  <c:v>6.19</c:v>
                </c:pt>
                <c:pt idx="9">
                  <c:v>5.96</c:v>
                </c:pt>
                <c:pt idx="10">
                  <c:v>6.06</c:v>
                </c:pt>
                <c:pt idx="11">
                  <c:v>5.95</c:v>
                </c:pt>
                <c:pt idx="12">
                  <c:v>5.46</c:v>
                </c:pt>
                <c:pt idx="13">
                  <c:v>6.05</c:v>
                </c:pt>
                <c:pt idx="14">
                  <c:v>6.61</c:v>
                </c:pt>
                <c:pt idx="15">
                  <c:v>5.81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208-4D92-A119-78A0199D928D}"/>
            </c:ext>
          </c:extLst>
        </c:ser>
        <c:ser>
          <c:idx val="1"/>
          <c:order val="1"/>
          <c:tx>
            <c:strRef>
              <c:f>Sheet2!$E$2</c:f>
              <c:strCache>
                <c:ptCount val="1"/>
                <c:pt idx="0">
                  <c:v>미래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Sheet2!$C$3:$C$18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Sheet2!$E$3:$E$18</c:f>
              <c:numCache>
                <c:formatCode>0.00</c:formatCode>
                <c:ptCount val="16"/>
                <c:pt idx="0">
                  <c:v>8.27</c:v>
                </c:pt>
                <c:pt idx="1">
                  <c:v>7.2</c:v>
                </c:pt>
                <c:pt idx="2">
                  <c:v>6.79</c:v>
                </c:pt>
                <c:pt idx="3">
                  <c:v>8</c:v>
                </c:pt>
                <c:pt idx="4">
                  <c:v>6.86</c:v>
                </c:pt>
                <c:pt idx="5">
                  <c:v>7.61</c:v>
                </c:pt>
                <c:pt idx="6">
                  <c:v>6.92</c:v>
                </c:pt>
                <c:pt idx="7">
                  <c:v>6.52</c:v>
                </c:pt>
                <c:pt idx="8">
                  <c:v>6.45</c:v>
                </c:pt>
                <c:pt idx="9">
                  <c:v>6.46</c:v>
                </c:pt>
                <c:pt idx="10">
                  <c:v>7.09</c:v>
                </c:pt>
                <c:pt idx="11">
                  <c:v>7.46</c:v>
                </c:pt>
                <c:pt idx="12">
                  <c:v>6.53</c:v>
                </c:pt>
                <c:pt idx="13">
                  <c:v>7.36</c:v>
                </c:pt>
                <c:pt idx="14">
                  <c:v>7.74</c:v>
                </c:pt>
                <c:pt idx="15">
                  <c:v>6.6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208-4D92-A119-78A0199D928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2810911"/>
        <c:axId val="908570671"/>
      </c:radarChart>
      <c:catAx>
        <c:axId val="11028109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908570671"/>
        <c:crosses val="autoZero"/>
        <c:auto val="1"/>
        <c:lblAlgn val="ctr"/>
        <c:lblOffset val="100"/>
        <c:noMultiLvlLbl val="0"/>
      </c:catAx>
      <c:valAx>
        <c:axId val="908570671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28109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Sheet2!$D$20</c:f>
              <c:strCache>
                <c:ptCount val="1"/>
                <c:pt idx="0">
                  <c:v>현재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Sheet2!$C$21:$C$36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Sheet2!$D$21:$D$36</c:f>
              <c:numCache>
                <c:formatCode>0.00</c:formatCode>
                <c:ptCount val="16"/>
                <c:pt idx="0">
                  <c:v>7.31</c:v>
                </c:pt>
                <c:pt idx="1">
                  <c:v>6.56</c:v>
                </c:pt>
                <c:pt idx="2">
                  <c:v>5.73</c:v>
                </c:pt>
                <c:pt idx="3">
                  <c:v>7.02</c:v>
                </c:pt>
                <c:pt idx="4">
                  <c:v>5.94</c:v>
                </c:pt>
                <c:pt idx="5">
                  <c:v>6.54</c:v>
                </c:pt>
                <c:pt idx="6">
                  <c:v>6.18</c:v>
                </c:pt>
                <c:pt idx="7">
                  <c:v>5.71</c:v>
                </c:pt>
                <c:pt idx="8">
                  <c:v>5.71</c:v>
                </c:pt>
                <c:pt idx="9">
                  <c:v>5.54</c:v>
                </c:pt>
                <c:pt idx="10">
                  <c:v>5.78</c:v>
                </c:pt>
                <c:pt idx="11">
                  <c:v>5.87</c:v>
                </c:pt>
                <c:pt idx="12">
                  <c:v>5.4</c:v>
                </c:pt>
                <c:pt idx="13">
                  <c:v>6.29</c:v>
                </c:pt>
                <c:pt idx="14">
                  <c:v>6.59</c:v>
                </c:pt>
                <c:pt idx="15">
                  <c:v>5.89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A40-44AF-AC44-6711873EBDA1}"/>
            </c:ext>
          </c:extLst>
        </c:ser>
        <c:ser>
          <c:idx val="1"/>
          <c:order val="1"/>
          <c:tx>
            <c:strRef>
              <c:f>Sheet2!$E$20</c:f>
              <c:strCache>
                <c:ptCount val="1"/>
                <c:pt idx="0">
                  <c:v>미래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Sheet2!$C$21:$C$36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Sheet2!$E$21:$E$36</c:f>
              <c:numCache>
                <c:formatCode>0.00</c:formatCode>
                <c:ptCount val="16"/>
                <c:pt idx="0">
                  <c:v>8.01</c:v>
                </c:pt>
                <c:pt idx="1">
                  <c:v>7.21</c:v>
                </c:pt>
                <c:pt idx="2">
                  <c:v>6.76</c:v>
                </c:pt>
                <c:pt idx="3">
                  <c:v>7.95</c:v>
                </c:pt>
                <c:pt idx="4">
                  <c:v>6.65</c:v>
                </c:pt>
                <c:pt idx="5">
                  <c:v>7.07</c:v>
                </c:pt>
                <c:pt idx="6">
                  <c:v>6.51</c:v>
                </c:pt>
                <c:pt idx="7">
                  <c:v>6.08</c:v>
                </c:pt>
                <c:pt idx="8">
                  <c:v>6.01</c:v>
                </c:pt>
                <c:pt idx="9">
                  <c:v>6.04</c:v>
                </c:pt>
                <c:pt idx="10">
                  <c:v>6.65</c:v>
                </c:pt>
                <c:pt idx="11">
                  <c:v>7.08</c:v>
                </c:pt>
                <c:pt idx="12">
                  <c:v>6.33</c:v>
                </c:pt>
                <c:pt idx="13">
                  <c:v>7.28</c:v>
                </c:pt>
                <c:pt idx="14">
                  <c:v>7.6</c:v>
                </c:pt>
                <c:pt idx="15">
                  <c:v>6.56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A40-44AF-AC44-6711873EBDA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2786911"/>
        <c:axId val="973032783"/>
      </c:radarChart>
      <c:catAx>
        <c:axId val="110278691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973032783"/>
        <c:crosses val="autoZero"/>
        <c:auto val="1"/>
        <c:lblAlgn val="ctr"/>
        <c:lblOffset val="100"/>
        <c:noMultiLvlLbl val="0"/>
      </c:catAx>
      <c:valAx>
        <c:axId val="973032783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278691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Sheet2!$D$38</c:f>
              <c:strCache>
                <c:ptCount val="1"/>
                <c:pt idx="0">
                  <c:v>현재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Sheet2!$C$39:$C$54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Sheet2!$D$39:$D$54</c:f>
              <c:numCache>
                <c:formatCode>0.00</c:formatCode>
                <c:ptCount val="16"/>
                <c:pt idx="0">
                  <c:v>6.99</c:v>
                </c:pt>
                <c:pt idx="1">
                  <c:v>6.34</c:v>
                </c:pt>
                <c:pt idx="2">
                  <c:v>5.68</c:v>
                </c:pt>
                <c:pt idx="3">
                  <c:v>6.88</c:v>
                </c:pt>
                <c:pt idx="4">
                  <c:v>5.95</c:v>
                </c:pt>
                <c:pt idx="5">
                  <c:v>6.75</c:v>
                </c:pt>
                <c:pt idx="6">
                  <c:v>6.16</c:v>
                </c:pt>
                <c:pt idx="7">
                  <c:v>5.79</c:v>
                </c:pt>
                <c:pt idx="8">
                  <c:v>5.81</c:v>
                </c:pt>
                <c:pt idx="9">
                  <c:v>5.76</c:v>
                </c:pt>
                <c:pt idx="10">
                  <c:v>5.82</c:v>
                </c:pt>
                <c:pt idx="11">
                  <c:v>5.79</c:v>
                </c:pt>
                <c:pt idx="12">
                  <c:v>5.26</c:v>
                </c:pt>
                <c:pt idx="13">
                  <c:v>6.13</c:v>
                </c:pt>
                <c:pt idx="14">
                  <c:v>6.52</c:v>
                </c:pt>
                <c:pt idx="15">
                  <c:v>5.79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2F-460F-A11A-412C78B57730}"/>
            </c:ext>
          </c:extLst>
        </c:ser>
        <c:ser>
          <c:idx val="1"/>
          <c:order val="1"/>
          <c:tx>
            <c:strRef>
              <c:f>Sheet2!$E$38</c:f>
              <c:strCache>
                <c:ptCount val="1"/>
                <c:pt idx="0">
                  <c:v>미래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Sheet2!$C$39:$C$54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Sheet2!$E$39:$E$54</c:f>
              <c:numCache>
                <c:formatCode>0.00</c:formatCode>
                <c:ptCount val="16"/>
                <c:pt idx="0">
                  <c:v>7.75</c:v>
                </c:pt>
                <c:pt idx="1">
                  <c:v>7.02</c:v>
                </c:pt>
                <c:pt idx="2">
                  <c:v>6.72</c:v>
                </c:pt>
                <c:pt idx="3">
                  <c:v>7.76</c:v>
                </c:pt>
                <c:pt idx="4">
                  <c:v>6.8</c:v>
                </c:pt>
                <c:pt idx="5">
                  <c:v>7.45</c:v>
                </c:pt>
                <c:pt idx="6">
                  <c:v>6.6</c:v>
                </c:pt>
                <c:pt idx="7">
                  <c:v>6.21</c:v>
                </c:pt>
                <c:pt idx="8">
                  <c:v>6.18</c:v>
                </c:pt>
                <c:pt idx="9">
                  <c:v>6.18</c:v>
                </c:pt>
                <c:pt idx="10">
                  <c:v>6.69</c:v>
                </c:pt>
                <c:pt idx="11">
                  <c:v>6.99</c:v>
                </c:pt>
                <c:pt idx="12">
                  <c:v>6.2</c:v>
                </c:pt>
                <c:pt idx="13">
                  <c:v>7.16</c:v>
                </c:pt>
                <c:pt idx="14">
                  <c:v>7.44</c:v>
                </c:pt>
                <c:pt idx="15">
                  <c:v>6.55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E2F-460F-A11A-412C78B5773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092253935"/>
        <c:axId val="1103167215"/>
      </c:radarChart>
      <c:catAx>
        <c:axId val="1092253935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3167215"/>
        <c:crosses val="autoZero"/>
        <c:auto val="1"/>
        <c:lblAlgn val="ctr"/>
        <c:lblOffset val="100"/>
        <c:noMultiLvlLbl val="0"/>
      </c:catAx>
      <c:valAx>
        <c:axId val="110316721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092253935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radarChart>
        <c:radarStyle val="marker"/>
        <c:varyColors val="0"/>
        <c:ser>
          <c:idx val="0"/>
          <c:order val="0"/>
          <c:tx>
            <c:strRef>
              <c:f>Sheet2!$D$56</c:f>
              <c:strCache>
                <c:ptCount val="1"/>
                <c:pt idx="0">
                  <c:v>현재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Sheet2!$C$57:$C$72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Sheet2!$D$57:$D$72</c:f>
              <c:numCache>
                <c:formatCode>0.00</c:formatCode>
                <c:ptCount val="16"/>
                <c:pt idx="0">
                  <c:v>6.35</c:v>
                </c:pt>
                <c:pt idx="1">
                  <c:v>5.82</c:v>
                </c:pt>
                <c:pt idx="2">
                  <c:v>5.49</c:v>
                </c:pt>
                <c:pt idx="3">
                  <c:v>6.4</c:v>
                </c:pt>
                <c:pt idx="4">
                  <c:v>5.66</c:v>
                </c:pt>
                <c:pt idx="5">
                  <c:v>5.89</c:v>
                </c:pt>
                <c:pt idx="6">
                  <c:v>5.4</c:v>
                </c:pt>
                <c:pt idx="7">
                  <c:v>5.18</c:v>
                </c:pt>
                <c:pt idx="8">
                  <c:v>5.34</c:v>
                </c:pt>
                <c:pt idx="9">
                  <c:v>5.31</c:v>
                </c:pt>
                <c:pt idx="10">
                  <c:v>5.36</c:v>
                </c:pt>
                <c:pt idx="11">
                  <c:v>5.62</c:v>
                </c:pt>
                <c:pt idx="12">
                  <c:v>5.04</c:v>
                </c:pt>
                <c:pt idx="13">
                  <c:v>5.86</c:v>
                </c:pt>
                <c:pt idx="14">
                  <c:v>6.25</c:v>
                </c:pt>
                <c:pt idx="15">
                  <c:v>5.51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3E8-40D7-9FFE-1282EF3E32EA}"/>
            </c:ext>
          </c:extLst>
        </c:ser>
        <c:ser>
          <c:idx val="1"/>
          <c:order val="1"/>
          <c:tx>
            <c:strRef>
              <c:f>Sheet2!$E$56</c:f>
              <c:strCache>
                <c:ptCount val="1"/>
                <c:pt idx="0">
                  <c:v>미래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Sheet2!$C$57:$C$72</c:f>
              <c:strCache>
                <c:ptCount val="16"/>
                <c:pt idx="0">
                  <c:v>행정사무감사 및 조사 </c:v>
                </c:pt>
                <c:pt idx="1">
                  <c:v>집행부건의 및 결의</c:v>
                </c:pt>
                <c:pt idx="2">
                  <c:v>청원심사 및 처리</c:v>
                </c:pt>
                <c:pt idx="3">
                  <c:v>예·결산 승인</c:v>
                </c:pt>
                <c:pt idx="4">
                  <c:v>정례 및 임시회의소집</c:v>
                </c:pt>
                <c:pt idx="5">
                  <c:v>공청회, 토론회 지원</c:v>
                </c:pt>
                <c:pt idx="6">
                  <c:v>조례안 처리</c:v>
                </c:pt>
                <c:pt idx="7">
                  <c:v>본회의 의사진행</c:v>
                </c:pt>
                <c:pt idx="8">
                  <c:v>회의록 작성 및 열람</c:v>
                </c:pt>
                <c:pt idx="9">
                  <c:v>서무</c:v>
                </c:pt>
                <c:pt idx="10">
                  <c:v>홍보 및 공보</c:v>
                </c:pt>
                <c:pt idx="11">
                  <c:v>조직 및 인사</c:v>
                </c:pt>
                <c:pt idx="12">
                  <c:v>대외교류 및 협력</c:v>
                </c:pt>
                <c:pt idx="13">
                  <c:v>현안과제 조사·연구</c:v>
                </c:pt>
                <c:pt idx="14">
                  <c:v>의원발의 입법지원</c:v>
                </c:pt>
                <c:pt idx="15">
                  <c:v>의원연구단체 운영지원</c:v>
                </c:pt>
              </c:strCache>
            </c:strRef>
          </c:cat>
          <c:val>
            <c:numRef>
              <c:f>Sheet2!$E$57:$E$72</c:f>
              <c:numCache>
                <c:formatCode>0.00</c:formatCode>
                <c:ptCount val="16"/>
                <c:pt idx="0">
                  <c:v>7.15</c:v>
                </c:pt>
                <c:pt idx="1">
                  <c:v>6.52</c:v>
                </c:pt>
                <c:pt idx="2">
                  <c:v>6.28</c:v>
                </c:pt>
                <c:pt idx="3">
                  <c:v>7.36</c:v>
                </c:pt>
                <c:pt idx="4">
                  <c:v>6.4</c:v>
                </c:pt>
                <c:pt idx="5">
                  <c:v>6.39</c:v>
                </c:pt>
                <c:pt idx="6">
                  <c:v>5.76</c:v>
                </c:pt>
                <c:pt idx="7">
                  <c:v>5.58</c:v>
                </c:pt>
                <c:pt idx="8">
                  <c:v>5.73</c:v>
                </c:pt>
                <c:pt idx="9">
                  <c:v>5.71</c:v>
                </c:pt>
                <c:pt idx="10">
                  <c:v>6.2</c:v>
                </c:pt>
                <c:pt idx="11">
                  <c:v>6.86</c:v>
                </c:pt>
                <c:pt idx="12">
                  <c:v>5.91</c:v>
                </c:pt>
                <c:pt idx="13">
                  <c:v>6.79</c:v>
                </c:pt>
                <c:pt idx="14">
                  <c:v>7.24</c:v>
                </c:pt>
                <c:pt idx="15">
                  <c:v>6.13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3E8-40D7-9FFE-1282EF3E32E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1106413951"/>
        <c:axId val="1103165135"/>
      </c:radarChart>
      <c:catAx>
        <c:axId val="1106413951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1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3165135"/>
        <c:crosses val="autoZero"/>
        <c:auto val="1"/>
        <c:lblAlgn val="ctr"/>
        <c:lblOffset val="100"/>
        <c:noMultiLvlLbl val="0"/>
      </c:catAx>
      <c:valAx>
        <c:axId val="1103165135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ko-KR"/>
          </a:p>
        </c:txPr>
        <c:crossAx val="1106413951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1" i="0" u="none" strike="noStrike" kern="1200" baseline="0">
              <a:solidFill>
                <a:schemeClr val="tx1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5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6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7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8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9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10.xml><?xml version="1.0" encoding="utf-8"?>
<cs:chartStyle xmlns:cs="http://schemas.microsoft.com/office/drawing/2012/chartStyle" xmlns:a="http://schemas.openxmlformats.org/drawingml/2006/main" id="31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615ED1-9722-4E9C-8888-0ABBFB4C81E0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B63AF8-EE5C-4747-839D-0B10BF35981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7467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34514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67827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40444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64632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492339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19619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68677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709995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3888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971949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63321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8CEE1-4825-4573-8B88-766FBF21CC95}" type="datetimeFigureOut">
              <a:rPr lang="ko-KR" altLang="en-US" smtClean="0"/>
              <a:t>2021-12-09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ED778-7FCE-41E2-94CA-9CC7B46940FD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252693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hyperlink" Target="https://www.assem.jeonbuk.kr/index.do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1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aw.go.kr/LSW/lsInfoP.do?efYd=20211021&amp;lsiSeq=231873#AJAX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aw.go.kr/LSW/lsInfoP.do?lsiSeq=231873&amp;ancYd=20210420&amp;ancNo=18092&amp;efYd=20211021&amp;nwJoYnInfo=Y&amp;efGubun=Y&amp;chrClsCd=010202&amp;ancYnChk=0#AJAX" TargetMode="External"/><Relationship Id="rId4" Type="http://schemas.openxmlformats.org/officeDocument/2006/relationships/image" Target="../media/image1.gi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gif"/><Relationship Id="rId5" Type="http://schemas.openxmlformats.org/officeDocument/2006/relationships/hyperlink" Target="https://www.assem.jeonbuk.kr/index.do" TargetMode="External"/><Relationship Id="rId4" Type="http://schemas.openxmlformats.org/officeDocument/2006/relationships/image" Target="../media/image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.gif"/><Relationship Id="rId5" Type="http://schemas.openxmlformats.org/officeDocument/2006/relationships/hyperlink" Target="https://www.assem.jeonbuk.kr/index.do" TargetMode="External"/><Relationship Id="rId4" Type="http://schemas.openxmlformats.org/officeDocument/2006/relationships/image" Target="../media/image10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7" Type="http://schemas.openxmlformats.org/officeDocument/2006/relationships/image" Target="../media/image1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.gif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.gif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.gif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.xml"/><Relationship Id="rId4" Type="http://schemas.openxmlformats.org/officeDocument/2006/relationships/image" Target="../media/image1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image" Target="../media/image1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.gif"/><Relationship Id="rId4" Type="http://schemas.openxmlformats.org/officeDocument/2006/relationships/hyperlink" Target="https://www.assem.jeonbuk.kr/index.do" TargetMode="Externa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.gif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1.gif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1.gif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.gif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1.gif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sem.jeonbuk.kr/index.do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" name="직선 연결선 13"/>
          <p:cNvCxnSpPr/>
          <p:nvPr/>
        </p:nvCxnSpPr>
        <p:spPr>
          <a:xfrm flipH="1">
            <a:off x="5101506" y="3811923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그룹 49"/>
          <p:cNvGrpSpPr/>
          <p:nvPr/>
        </p:nvGrpSpPr>
        <p:grpSpPr>
          <a:xfrm>
            <a:off x="8991675" y="287983"/>
            <a:ext cx="419520" cy="387249"/>
            <a:chOff x="-792092" y="848688"/>
            <a:chExt cx="2008682" cy="1854167"/>
          </a:xfrm>
        </p:grpSpPr>
        <p:sp>
          <p:nvSpPr>
            <p:cNvPr id="51" name="타원 50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5" name="직선 연결선 64"/>
          <p:cNvCxnSpPr/>
          <p:nvPr/>
        </p:nvCxnSpPr>
        <p:spPr>
          <a:xfrm flipV="1">
            <a:off x="5983128" y="513692"/>
            <a:ext cx="3008547" cy="737645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직사각형 29"/>
          <p:cNvSpPr/>
          <p:nvPr/>
        </p:nvSpPr>
        <p:spPr>
          <a:xfrm>
            <a:off x="1058107" y="1955816"/>
            <a:ext cx="7816207" cy="1744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60000"/>
              </a:lnSpc>
            </a:pPr>
            <a:r>
              <a:rPr lang="ko-KR" altLang="en-US" sz="3600" b="1" kern="0" dirty="0">
                <a:latin typeface="+mn-ea"/>
              </a:rPr>
              <a:t>전라북도 의회사무처 </a:t>
            </a:r>
            <a:r>
              <a:rPr lang="ko-KR" altLang="en-US" sz="3600" b="1" kern="0" dirty="0" err="1">
                <a:latin typeface="+mn-ea"/>
              </a:rPr>
              <a:t>조직재설계</a:t>
            </a:r>
            <a:r>
              <a:rPr lang="ko-KR" altLang="en-US" sz="3600" b="1" kern="0" dirty="0">
                <a:latin typeface="+mn-ea"/>
              </a:rPr>
              <a:t>  </a:t>
            </a:r>
            <a:endParaRPr lang="en-US" altLang="ko-KR" sz="3600" b="1" kern="0" dirty="0">
              <a:latin typeface="+mn-ea"/>
            </a:endParaRPr>
          </a:p>
          <a:p>
            <a:pPr algn="ctr" fontAlgn="base">
              <a:lnSpc>
                <a:spcPct val="160000"/>
              </a:lnSpc>
            </a:pPr>
            <a:r>
              <a:rPr lang="ko-KR" altLang="en-US" sz="3600" b="1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연구</a:t>
            </a:r>
            <a:endParaRPr lang="ko-KR" altLang="en-US" sz="3600" b="1" kern="0" spc="0" dirty="0">
              <a:latin typeface="+mn-ea"/>
            </a:endParaRPr>
          </a:p>
        </p:txBody>
      </p:sp>
      <p:cxnSp>
        <p:nvCxnSpPr>
          <p:cNvPr id="31" name="직선 연결선 30"/>
          <p:cNvCxnSpPr/>
          <p:nvPr/>
        </p:nvCxnSpPr>
        <p:spPr>
          <a:xfrm>
            <a:off x="295574" y="2248035"/>
            <a:ext cx="9254826" cy="0"/>
          </a:xfrm>
          <a:prstGeom prst="line">
            <a:avLst/>
          </a:prstGeom>
          <a:ln w="3175">
            <a:solidFill>
              <a:schemeClr val="bg1">
                <a:alpha val="3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295574" y="3765685"/>
            <a:ext cx="9254826" cy="0"/>
          </a:xfrm>
          <a:prstGeom prst="line">
            <a:avLst/>
          </a:prstGeom>
          <a:ln w="3175">
            <a:solidFill>
              <a:schemeClr val="bg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 flipH="1">
            <a:off x="289850" y="3733610"/>
            <a:ext cx="9254826" cy="0"/>
          </a:xfrm>
          <a:prstGeom prst="line">
            <a:avLst/>
          </a:prstGeom>
          <a:ln w="19050">
            <a:solidFill>
              <a:schemeClr val="bg1"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직사각형 68"/>
          <p:cNvSpPr/>
          <p:nvPr/>
        </p:nvSpPr>
        <p:spPr>
          <a:xfrm>
            <a:off x="8361668" y="321939"/>
            <a:ext cx="1183008" cy="376412"/>
          </a:xfrm>
          <a:prstGeom prst="rect">
            <a:avLst/>
          </a:prstGeom>
          <a:noFill/>
          <a:ln w="635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최종보고</a:t>
            </a:r>
          </a:p>
        </p:txBody>
      </p:sp>
      <p:sp>
        <p:nvSpPr>
          <p:cNvPr id="70" name="object 16"/>
          <p:cNvSpPr/>
          <p:nvPr/>
        </p:nvSpPr>
        <p:spPr>
          <a:xfrm>
            <a:off x="0" y="1927619"/>
            <a:ext cx="396240" cy="3035300"/>
          </a:xfrm>
          <a:custGeom>
            <a:avLst/>
            <a:gdLst/>
            <a:ahLst/>
            <a:cxnLst/>
            <a:rect l="l" t="t" r="r" b="b"/>
            <a:pathLst>
              <a:path w="396240" h="3035300">
                <a:moveTo>
                  <a:pt x="0" y="3034677"/>
                </a:moveTo>
                <a:lnTo>
                  <a:pt x="395998" y="3034677"/>
                </a:lnTo>
                <a:lnTo>
                  <a:pt x="395998" y="0"/>
                </a:lnTo>
                <a:lnTo>
                  <a:pt x="0" y="0"/>
                </a:lnTo>
                <a:lnTo>
                  <a:pt x="0" y="303467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TextBox 1"/>
          <p:cNvSpPr txBox="1"/>
          <p:nvPr/>
        </p:nvSpPr>
        <p:spPr>
          <a:xfrm>
            <a:off x="4088421" y="5671038"/>
            <a:ext cx="1740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b="1" dirty="0"/>
              <a:t>2021. 11</a:t>
            </a:r>
            <a:endParaRPr lang="ko-KR" altLang="en-US" b="1" dirty="0"/>
          </a:p>
        </p:txBody>
      </p:sp>
      <p:pic>
        <p:nvPicPr>
          <p:cNvPr id="16" name="Picture 2" descr="전라북도의회">
            <a:hlinkClick r:id="rId2"/>
            <a:extLst>
              <a:ext uri="{FF2B5EF4-FFF2-40B4-BE49-F238E27FC236}">
                <a16:creationId xmlns:a16="http://schemas.microsoft.com/office/drawing/2014/main" id="{35EDD3DA-63D4-4D6D-864A-F1BDE3DFDB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226" y="226067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7223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22012" y="1236872"/>
            <a:ext cx="2244144" cy="711712"/>
          </a:xfrm>
          <a:prstGeom prst="rect">
            <a:avLst/>
          </a:prstGeom>
        </p:spPr>
        <p:txBody>
          <a:bodyPr vert="horz" wrap="square" lIns="0" tIns="15159" rIns="0" bIns="0" rtlCol="0">
            <a:spAutoFit/>
          </a:bodyPr>
          <a:lstStyle/>
          <a:p>
            <a:pPr marL="11661">
              <a:lnSpc>
                <a:spcPct val="100000"/>
              </a:lnSpc>
              <a:spcBef>
                <a:spcPts val="119"/>
              </a:spcBef>
            </a:pPr>
            <a:r>
              <a:rPr sz="4500" spc="-60" dirty="0">
                <a:solidFill>
                  <a:srgbClr val="231F20"/>
                </a:solidFill>
                <a:latin typeface="Tahoma"/>
                <a:cs typeface="Tahoma"/>
              </a:rPr>
              <a:t>Contents</a:t>
            </a:r>
            <a:endParaRPr sz="4500" dirty="0">
              <a:latin typeface="Tahoma"/>
              <a:cs typeface="Tahom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3340475" y="1055633"/>
            <a:ext cx="6564784" cy="816511"/>
          </a:xfrm>
          <a:custGeom>
            <a:avLst/>
            <a:gdLst/>
            <a:ahLst/>
            <a:cxnLst/>
            <a:rect l="l" t="t" r="r" b="b"/>
            <a:pathLst>
              <a:path w="7086600" h="900430">
                <a:moveTo>
                  <a:pt x="0" y="899998"/>
                </a:moveTo>
                <a:lnTo>
                  <a:pt x="7085990" y="899998"/>
                </a:lnTo>
                <a:lnTo>
                  <a:pt x="7085990" y="0"/>
                </a:lnTo>
                <a:lnTo>
                  <a:pt x="0" y="0"/>
                </a:lnTo>
                <a:lnTo>
                  <a:pt x="0" y="899998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6" name="object 176"/>
          <p:cNvSpPr/>
          <p:nvPr/>
        </p:nvSpPr>
        <p:spPr>
          <a:xfrm>
            <a:off x="0" y="1055633"/>
            <a:ext cx="830010" cy="816511"/>
          </a:xfrm>
          <a:custGeom>
            <a:avLst/>
            <a:gdLst/>
            <a:ahLst/>
            <a:cxnLst/>
            <a:rect l="l" t="t" r="r" b="b"/>
            <a:pathLst>
              <a:path w="895985" h="900430">
                <a:moveTo>
                  <a:pt x="0" y="899998"/>
                </a:moveTo>
                <a:lnTo>
                  <a:pt x="895362" y="899998"/>
                </a:lnTo>
                <a:lnTo>
                  <a:pt x="895362" y="0"/>
                </a:lnTo>
                <a:lnTo>
                  <a:pt x="0" y="0"/>
                </a:lnTo>
                <a:lnTo>
                  <a:pt x="0" y="899998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2" name="object 242"/>
          <p:cNvSpPr txBox="1"/>
          <p:nvPr/>
        </p:nvSpPr>
        <p:spPr>
          <a:xfrm>
            <a:off x="3406522" y="2384908"/>
            <a:ext cx="5498301" cy="2984013"/>
          </a:xfrm>
          <a:prstGeom prst="rect">
            <a:avLst/>
          </a:prstGeom>
        </p:spPr>
        <p:txBody>
          <a:bodyPr vert="horz" wrap="square" lIns="0" tIns="89208" rIns="0" bIns="0" rtlCol="0">
            <a:spAutoFit/>
          </a:bodyPr>
          <a:lstStyle/>
          <a:p>
            <a:pPr marL="11661">
              <a:lnSpc>
                <a:spcPct val="150000"/>
              </a:lnSpc>
              <a:spcBef>
                <a:spcPts val="702"/>
              </a:spcBef>
              <a:tabLst>
                <a:tab pos="850680" algn="l"/>
              </a:tabLst>
            </a:pPr>
            <a:r>
              <a:rPr lang="en-US" altLang="ko-KR" sz="2300" b="1" spc="-129" dirty="0">
                <a:solidFill>
                  <a:srgbClr val="231F20"/>
                </a:solidFill>
                <a:latin typeface="Malgun Gothic"/>
                <a:cs typeface="Malgun Gothic"/>
              </a:rPr>
              <a:t>Ⅰ.  </a:t>
            </a:r>
            <a:r>
              <a:rPr lang="ko-KR" altLang="en-US" sz="2300" b="1" spc="-129" dirty="0">
                <a:solidFill>
                  <a:srgbClr val="231F20"/>
                </a:solidFill>
                <a:latin typeface="Malgun Gothic"/>
              </a:rPr>
              <a:t>서론</a:t>
            </a:r>
            <a:endParaRPr sz="2300" b="1" spc="-129" dirty="0">
              <a:solidFill>
                <a:srgbClr val="231F20"/>
              </a:solidFill>
              <a:latin typeface="Malgun Gothic"/>
            </a:endParaRPr>
          </a:p>
          <a:p>
            <a:pPr marL="11661">
              <a:lnSpc>
                <a:spcPct val="150000"/>
              </a:lnSpc>
              <a:spcBef>
                <a:spcPts val="615"/>
              </a:spcBef>
              <a:tabLst>
                <a:tab pos="850680" algn="l"/>
              </a:tabLst>
            </a:pPr>
            <a:r>
              <a:rPr lang="en-US" altLang="ko-KR" sz="2300" b="1" spc="-129" dirty="0">
                <a:solidFill>
                  <a:srgbClr val="231F20"/>
                </a:solidFill>
                <a:latin typeface="Malgun Gothic"/>
                <a:cs typeface="Malgun Gothic"/>
              </a:rPr>
              <a:t>Ⅱ.  </a:t>
            </a:r>
            <a:r>
              <a:rPr lang="ko-KR" altLang="en-US" sz="2300" b="1" spc="-129" dirty="0">
                <a:solidFill>
                  <a:srgbClr val="231F20"/>
                </a:solidFill>
                <a:latin typeface="Malgun Gothic"/>
                <a:cs typeface="Malgun Gothic"/>
              </a:rPr>
              <a:t>지방의회 제도 변화</a:t>
            </a:r>
            <a:endParaRPr sz="2300" b="1" dirty="0">
              <a:latin typeface="Dotum"/>
              <a:cs typeface="Dotum"/>
            </a:endParaRPr>
          </a:p>
          <a:p>
            <a:pPr marL="11661">
              <a:lnSpc>
                <a:spcPct val="150000"/>
              </a:lnSpc>
              <a:spcBef>
                <a:spcPts val="615"/>
              </a:spcBef>
              <a:tabLst>
                <a:tab pos="850680" algn="l"/>
              </a:tabLst>
            </a:pPr>
            <a:r>
              <a:rPr lang="en-US" altLang="ko-KR" sz="2300" b="1" spc="-129" dirty="0">
                <a:solidFill>
                  <a:srgbClr val="231F20"/>
                </a:solidFill>
                <a:latin typeface="Malgun Gothic"/>
                <a:cs typeface="Malgun Gothic"/>
              </a:rPr>
              <a:t>Ⅲ.  </a:t>
            </a:r>
            <a:r>
              <a:rPr lang="ko-KR" altLang="en-US" sz="2300" b="1" spc="-129" dirty="0">
                <a:solidFill>
                  <a:srgbClr val="231F20"/>
                </a:solidFill>
                <a:latin typeface="Malgun Gothic"/>
                <a:cs typeface="Malgun Gothic"/>
              </a:rPr>
              <a:t>전라북도 의회 행정환경 분석</a:t>
            </a:r>
            <a:endParaRPr lang="en-US" altLang="ko-KR" sz="2300" b="1" spc="-129" dirty="0">
              <a:solidFill>
                <a:srgbClr val="231F20"/>
              </a:solidFill>
              <a:latin typeface="Malgun Gothic"/>
              <a:cs typeface="Malgun Gothic"/>
            </a:endParaRPr>
          </a:p>
          <a:p>
            <a:pPr marL="11661">
              <a:lnSpc>
                <a:spcPct val="150000"/>
              </a:lnSpc>
              <a:spcBef>
                <a:spcPts val="615"/>
              </a:spcBef>
              <a:tabLst>
                <a:tab pos="850680" algn="l"/>
              </a:tabLst>
            </a:pPr>
            <a:r>
              <a:rPr lang="ko-KR" altLang="ko-KR" sz="2300" b="1" spc="-129" dirty="0" err="1">
                <a:solidFill>
                  <a:srgbClr val="231F20"/>
                </a:solidFill>
                <a:latin typeface="Malgun Gothic"/>
                <a:ea typeface="맑은 고딕" panose="020B0503020000020004" pitchFamily="50" charset="-127"/>
                <a:cs typeface="Malgun Gothic"/>
              </a:rPr>
              <a:t>Ⅳ</a:t>
            </a:r>
            <a:r>
              <a:rPr lang="en-US" altLang="ko-KR" sz="2300" b="1" spc="-129" dirty="0">
                <a:solidFill>
                  <a:srgbClr val="231F20"/>
                </a:solidFill>
                <a:latin typeface="Malgun Gothic"/>
                <a:ea typeface="맑은 고딕" panose="020B0503020000020004" pitchFamily="50" charset="-127"/>
                <a:cs typeface="Malgun Gothic"/>
              </a:rPr>
              <a:t>.  </a:t>
            </a:r>
            <a:r>
              <a:rPr lang="ko-KR" altLang="en-US" sz="2300" b="1" spc="-129" dirty="0">
                <a:solidFill>
                  <a:srgbClr val="231F20"/>
                </a:solidFill>
                <a:latin typeface="Malgun Gothic"/>
                <a:ea typeface="맑은 고딕" panose="020B0503020000020004" pitchFamily="50" charset="-127"/>
                <a:cs typeface="Malgun Gothic"/>
              </a:rPr>
              <a:t>전라북도 의회 의정활동 실증 분석</a:t>
            </a:r>
            <a:endParaRPr lang="en-US" altLang="ko-KR" sz="2300" b="1" spc="-129" dirty="0">
              <a:solidFill>
                <a:srgbClr val="231F20"/>
              </a:solidFill>
              <a:latin typeface="Malgun Gothic"/>
              <a:ea typeface="맑은 고딕" panose="020B0503020000020004" pitchFamily="50" charset="-127"/>
              <a:cs typeface="Malgun Gothic"/>
            </a:endParaRPr>
          </a:p>
          <a:p>
            <a:pPr marL="11661">
              <a:lnSpc>
                <a:spcPct val="150000"/>
              </a:lnSpc>
              <a:spcBef>
                <a:spcPts val="615"/>
              </a:spcBef>
              <a:tabLst>
                <a:tab pos="850680" algn="l"/>
              </a:tabLst>
            </a:pPr>
            <a:r>
              <a:rPr lang="en-US" altLang="ko-KR" sz="2300" b="1" spc="-129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rPr>
              <a:t>Ⅴ.  </a:t>
            </a:r>
            <a:r>
              <a:rPr lang="ko-KR" altLang="en-US" sz="2300" b="1" spc="-129" dirty="0">
                <a:solidFill>
                  <a:srgbClr val="231F2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rPr>
              <a:t>전라북도 의회 사무기구 조직개편안</a:t>
            </a:r>
            <a:endParaRPr lang="en-US" altLang="ko-KR" sz="2300" b="1" spc="-129" dirty="0">
              <a:solidFill>
                <a:srgbClr val="231F2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Malgun Gothic"/>
            </a:endParaRPr>
          </a:p>
        </p:txBody>
      </p:sp>
    </p:spTree>
    <p:extLst>
      <p:ext uri="{BB962C8B-B14F-4D97-AF65-F5344CB8AC3E}">
        <p14:creationId xmlns:p14="http://schemas.microsoft.com/office/powerpoint/2010/main" val="25186447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906000" cy="6852176"/>
          </a:xfrm>
          <a:prstGeom prst="rect">
            <a:avLst/>
          </a:prstGeom>
          <a:pattFill prst="lgGrid">
            <a:fgClr>
              <a:srgbClr val="E5EEFB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85"/>
          <p:cNvSpPr>
            <a:spLocks noChangeArrowheads="1"/>
          </p:cNvSpPr>
          <p:nvPr/>
        </p:nvSpPr>
        <p:spPr bwMode="auto">
          <a:xfrm>
            <a:off x="0" y="2288407"/>
            <a:ext cx="9906000" cy="1100385"/>
          </a:xfrm>
          <a:prstGeom prst="rect">
            <a:avLst/>
          </a:prstGeom>
          <a:solidFill>
            <a:srgbClr val="4A7386"/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68462" y="1138947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0" y="281323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/>
          <p:cNvGrpSpPr/>
          <p:nvPr/>
        </p:nvGrpSpPr>
        <p:grpSpPr>
          <a:xfrm>
            <a:off x="8218966" y="830574"/>
            <a:ext cx="658877" cy="608194"/>
            <a:chOff x="-792092" y="848688"/>
            <a:chExt cx="2008682" cy="1854167"/>
          </a:xfrm>
        </p:grpSpPr>
        <p:sp>
          <p:nvSpPr>
            <p:cNvPr id="48" name="타원 47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>
              <a:spLocks noChangeAspect="1"/>
            </p:cNvSpPr>
            <p:nvPr/>
          </p:nvSpPr>
          <p:spPr>
            <a:xfrm>
              <a:off x="-545341" y="1076455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8991675" y="287983"/>
            <a:ext cx="419520" cy="387249"/>
            <a:chOff x="-792092" y="848688"/>
            <a:chExt cx="2008682" cy="1854167"/>
          </a:xfrm>
        </p:grpSpPr>
        <p:sp>
          <p:nvSpPr>
            <p:cNvPr id="51" name="타원 50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6980211" y="592053"/>
            <a:ext cx="266032" cy="245568"/>
            <a:chOff x="-792092" y="804714"/>
            <a:chExt cx="2008682" cy="1854167"/>
          </a:xfrm>
        </p:grpSpPr>
        <p:sp>
          <p:nvSpPr>
            <p:cNvPr id="54" name="타원 53"/>
            <p:cNvSpPr/>
            <p:nvPr/>
          </p:nvSpPr>
          <p:spPr>
            <a:xfrm>
              <a:off x="-792092" y="804714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4" name="직선 연결선 63"/>
          <p:cNvCxnSpPr/>
          <p:nvPr/>
        </p:nvCxnSpPr>
        <p:spPr>
          <a:xfrm flipV="1">
            <a:off x="5694525" y="747271"/>
            <a:ext cx="1277897" cy="483522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 flipV="1">
            <a:off x="5983128" y="513692"/>
            <a:ext cx="3008547" cy="737645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95574" y="2248035"/>
            <a:ext cx="9254826" cy="0"/>
          </a:xfrm>
          <a:prstGeom prst="line">
            <a:avLst/>
          </a:prstGeom>
          <a:ln w="3175">
            <a:solidFill>
              <a:schemeClr val="bg1">
                <a:alpha val="3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95574" y="3765685"/>
            <a:ext cx="9254826" cy="0"/>
          </a:xfrm>
          <a:prstGeom prst="line">
            <a:avLst/>
          </a:prstGeom>
          <a:ln w="3175">
            <a:solidFill>
              <a:schemeClr val="bg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289850" y="3733610"/>
            <a:ext cx="9254826" cy="0"/>
          </a:xfrm>
          <a:prstGeom prst="line">
            <a:avLst/>
          </a:prstGeom>
          <a:ln w="19050">
            <a:solidFill>
              <a:schemeClr val="bg1"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7842776" y="2504525"/>
            <a:ext cx="1522020" cy="652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661">
              <a:lnSpc>
                <a:spcPct val="150000"/>
              </a:lnSpc>
              <a:spcBef>
                <a:spcPts val="702"/>
              </a:spcBef>
              <a:tabLst>
                <a:tab pos="850680" algn="l"/>
              </a:tabLst>
            </a:pPr>
            <a:r>
              <a:rPr lang="en-US" altLang="ko-KR" sz="2800" b="1" spc="-129" dirty="0">
                <a:solidFill>
                  <a:schemeClr val="bg1"/>
                </a:solidFill>
                <a:latin typeface="Malgun Gothic"/>
                <a:cs typeface="Malgun Gothic"/>
              </a:rPr>
              <a:t>Ⅰ. </a:t>
            </a:r>
            <a:r>
              <a:rPr lang="ko-KR" altLang="en-US" sz="2800" b="1" spc="-129" dirty="0">
                <a:solidFill>
                  <a:schemeClr val="bg1"/>
                </a:solidFill>
                <a:latin typeface="Malgun Gothic"/>
                <a:cs typeface="Malgun Gothic"/>
              </a:rPr>
              <a:t> 서론</a:t>
            </a:r>
            <a:endParaRPr lang="ko-KR" altLang="en-US" sz="2800" b="1" dirty="0">
              <a:solidFill>
                <a:schemeClr val="bg1"/>
              </a:solidFill>
              <a:latin typeface="Dotum"/>
              <a:cs typeface="Dotum"/>
            </a:endParaRPr>
          </a:p>
        </p:txBody>
      </p:sp>
    </p:spTree>
    <p:extLst>
      <p:ext uri="{BB962C8B-B14F-4D97-AF65-F5344CB8AC3E}">
        <p14:creationId xmlns:p14="http://schemas.microsoft.com/office/powerpoint/2010/main" val="111954126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8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</a:t>
            </a: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연구배경 및 목적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graphicFrame>
        <p:nvGraphicFramePr>
          <p:cNvPr id="37" name="표 36">
            <a:extLst>
              <a:ext uri="{FF2B5EF4-FFF2-40B4-BE49-F238E27FC236}">
                <a16:creationId xmlns:a16="http://schemas.microsoft.com/office/drawing/2014/main" id="{C8C3450A-6B25-42C8-8779-3928AFB2140C}"/>
              </a:ext>
            </a:extLst>
          </p:cNvPr>
          <p:cNvGraphicFramePr>
            <a:graphicFrameLocks noGrp="1"/>
          </p:cNvGraphicFramePr>
          <p:nvPr/>
        </p:nvGraphicFramePr>
        <p:xfrm>
          <a:off x="713250" y="1644714"/>
          <a:ext cx="8478982" cy="1973068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478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50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chemeClr val="bg1"/>
                          </a:solidFill>
                          <a:latin typeface="휴먼명조"/>
                          <a:ea typeface="휴먼명조"/>
                        </a:rPr>
                        <a:t>   </a:t>
                      </a:r>
                      <a:r>
                        <a:rPr lang="ko-KR" altLang="en-US" sz="1800" b="1">
                          <a:solidFill>
                            <a:schemeClr val="bg1"/>
                          </a:solidFill>
                        </a:rPr>
                        <a:t>풀뿌리 </a:t>
                      </a:r>
                      <a:r>
                        <a:rPr lang="ko-KR" altLang="en-US" sz="1800" b="1" dirty="0">
                          <a:solidFill>
                            <a:schemeClr val="bg1"/>
                          </a:solidFill>
                        </a:rPr>
                        <a:t>민주주의 구현을 위한 지방의회의 역할과 기능 확대</a:t>
                      </a:r>
                      <a:endParaRPr lang="ko-KR" altLang="en-US" sz="1800" b="1" kern="0" spc="0" dirty="0">
                        <a:solidFill>
                          <a:schemeClr val="bg1"/>
                        </a:solidFill>
                        <a:latin typeface="한양신명조"/>
                      </a:endParaRP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3561">
                <a:tc>
                  <a:txBody>
                    <a:bodyPr/>
                    <a:lstStyle/>
                    <a:p>
                      <a:pPr marL="171450" indent="-171450" fontAlgn="base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/>
                        <a:t>지방자치는 제헌헌법 제</a:t>
                      </a:r>
                      <a:r>
                        <a:rPr lang="en-US" altLang="ko-KR" sz="1400" dirty="0"/>
                        <a:t>96</a:t>
                      </a:r>
                      <a:r>
                        <a:rPr lang="ko-KR" altLang="en-US" sz="1400" dirty="0"/>
                        <a:t>조와 제</a:t>
                      </a:r>
                      <a:r>
                        <a:rPr lang="en-US" altLang="ko-KR" sz="1400" dirty="0"/>
                        <a:t>97</a:t>
                      </a:r>
                      <a:r>
                        <a:rPr lang="ko-KR" altLang="en-US" sz="1400" dirty="0"/>
                        <a:t>조에 규정됨으로서 </a:t>
                      </a:r>
                      <a:r>
                        <a:rPr lang="ko-KR" altLang="en-US" sz="1400" dirty="0" err="1"/>
                        <a:t>국가운용</a:t>
                      </a:r>
                      <a:r>
                        <a:rPr lang="ko-KR" altLang="en-US" sz="1400" dirty="0"/>
                        <a:t> 시스템으로서의 지위를 </a:t>
                      </a:r>
                      <a:r>
                        <a:rPr lang="ko-KR" altLang="en-US" sz="1400" dirty="0" err="1"/>
                        <a:t>부여받았으나</a:t>
                      </a:r>
                      <a:r>
                        <a:rPr lang="ko-KR" altLang="en-US" sz="1400" dirty="0"/>
                        <a:t> </a:t>
                      </a:r>
                      <a:r>
                        <a:rPr lang="en-US" altLang="ko-KR" sz="1400" dirty="0"/>
                        <a:t>5.16 </a:t>
                      </a:r>
                      <a:r>
                        <a:rPr lang="ko-KR" altLang="en-US" sz="1400" dirty="0"/>
                        <a:t>이후 지방자치는 단절되었음</a:t>
                      </a:r>
                    </a:p>
                    <a:p>
                      <a:pPr marL="171450" indent="-171450" fontAlgn="base">
                        <a:lnSpc>
                          <a:spcPct val="150000"/>
                        </a:lnSpc>
                        <a:buFont typeface="Wingdings" panose="05000000000000000000" pitchFamily="2" charset="2"/>
                        <a:buChar char="§"/>
                      </a:pPr>
                      <a:r>
                        <a:rPr lang="ko-KR" altLang="en-US" sz="1400" dirty="0"/>
                        <a:t>근 </a:t>
                      </a:r>
                      <a:r>
                        <a:rPr lang="en-US" altLang="ko-KR" sz="1400" dirty="0"/>
                        <a:t>30</a:t>
                      </a:r>
                      <a:r>
                        <a:rPr lang="ko-KR" altLang="en-US" sz="1400" dirty="0"/>
                        <a:t>년 만인 </a:t>
                      </a:r>
                      <a:r>
                        <a:rPr lang="en-US" altLang="ko-KR" sz="1400" dirty="0"/>
                        <a:t>1991</a:t>
                      </a:r>
                      <a:r>
                        <a:rPr lang="ko-KR" altLang="en-US" sz="1400" dirty="0"/>
                        <a:t>년에 </a:t>
                      </a:r>
                      <a:r>
                        <a:rPr lang="ko-KR" altLang="en-US" sz="1400" dirty="0" err="1"/>
                        <a:t>부할한</a:t>
                      </a:r>
                      <a:r>
                        <a:rPr lang="ko-KR" altLang="en-US" sz="1400" dirty="0"/>
                        <a:t> 지방의회는 지역 주민을 대표한 최고의 의사결정 기구로서 그 중요성이 매우 </a:t>
                      </a:r>
                      <a:r>
                        <a:rPr lang="ko-KR" altLang="en-US" sz="1400"/>
                        <a:t>커지고 있음</a:t>
                      </a:r>
                      <a:endParaRPr lang="en-US" altLang="ko-KR" sz="1400" dirty="0"/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9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11" name="표 10">
            <a:extLst>
              <a:ext uri="{FF2B5EF4-FFF2-40B4-BE49-F238E27FC236}">
                <a16:creationId xmlns:a16="http://schemas.microsoft.com/office/drawing/2014/main" id="{C8C3450A-6B25-42C8-8779-3928AFB2140C}"/>
              </a:ext>
            </a:extLst>
          </p:cNvPr>
          <p:cNvGraphicFramePr>
            <a:graphicFrameLocks noGrp="1"/>
          </p:cNvGraphicFramePr>
          <p:nvPr/>
        </p:nvGraphicFramePr>
        <p:xfrm>
          <a:off x="713250" y="4002809"/>
          <a:ext cx="8478982" cy="187086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478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8293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chemeClr val="bg1"/>
                          </a:solidFill>
                          <a:latin typeface="휴먼명조"/>
                          <a:ea typeface="휴먼명조"/>
                        </a:rPr>
                        <a:t>   </a:t>
                      </a:r>
                      <a:r>
                        <a:rPr lang="ko-KR" altLang="en-US" sz="1800" b="1">
                          <a:solidFill>
                            <a:schemeClr val="bg1"/>
                          </a:solidFill>
                        </a:rPr>
                        <a:t>행정의 역할 확대에 따른 견제기능으로 의회의 역할 확대</a:t>
                      </a:r>
                      <a:endParaRPr lang="ko-KR" altLang="en-US" sz="1800" b="1" kern="0" spc="0" dirty="0">
                        <a:solidFill>
                          <a:schemeClr val="bg1"/>
                        </a:solidFill>
                        <a:latin typeface="한양신명조"/>
                      </a:endParaRP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87932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저출산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고령화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인구감소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4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차 산업혁명 등 지방행정환경이 다양화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복잡화되면서 주민의 대표기관이자 집행부의 견제기관으로서 지방의회의 권한 및 역할 확대</a:t>
                      </a:r>
                      <a:endParaRPr lang="en-US" altLang="ko-KR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이제 의회는 위임된 권한을 기초로 지역주민의 대표기능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입법기능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견제와 감시기능을 더욱 확대해 나가야 하는 시기에 도달</a:t>
                      </a: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cxnSp>
        <p:nvCxnSpPr>
          <p:cNvPr id="12" name="직선 연결선 11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직사각형 12"/>
          <p:cNvSpPr/>
          <p:nvPr/>
        </p:nvSpPr>
        <p:spPr>
          <a:xfrm>
            <a:off x="523098" y="867534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연구배경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/>
              <a:t>-1-</a:t>
            </a:r>
            <a:endParaRPr lang="ko-KR" altLang="en-US" sz="1200" b="1" dirty="0"/>
          </a:p>
        </p:txBody>
      </p:sp>
      <p:cxnSp>
        <p:nvCxnSpPr>
          <p:cNvPr id="16" name="직선 연결선 15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8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6C061D5-C96A-4EB3-AEBA-B3ABC32F28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8782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6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</a:t>
            </a: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연구배경 및 목적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graphicFrame>
        <p:nvGraphicFramePr>
          <p:cNvPr id="37" name="표 36">
            <a:extLst>
              <a:ext uri="{FF2B5EF4-FFF2-40B4-BE49-F238E27FC236}">
                <a16:creationId xmlns:a16="http://schemas.microsoft.com/office/drawing/2014/main" id="{C8C3450A-6B25-42C8-8779-3928AFB2140C}"/>
              </a:ext>
            </a:extLst>
          </p:cNvPr>
          <p:cNvGraphicFramePr>
            <a:graphicFrameLocks noGrp="1"/>
          </p:cNvGraphicFramePr>
          <p:nvPr/>
        </p:nvGraphicFramePr>
        <p:xfrm>
          <a:off x="730503" y="1639679"/>
          <a:ext cx="8478982" cy="1398192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478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1461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>
                          <a:solidFill>
                            <a:schemeClr val="bg1"/>
                          </a:solidFill>
                          <a:latin typeface="휴먼명조"/>
                          <a:ea typeface="휴먼명조"/>
                        </a:rPr>
                        <a:t>   </a:t>
                      </a:r>
                      <a:r>
                        <a:rPr lang="ko-KR" altLang="en-US" sz="1800" b="1" kern="1200" spc="0">
                          <a:solidFill>
                            <a:schemeClr val="bg1"/>
                          </a:solidFill>
                          <a:latin typeface="+mn-lt"/>
                          <a:ea typeface="+mn-ea"/>
                        </a:rPr>
                        <a:t>지방자치법 전면 개정에 따라 다양한 의회의 기능 확대 및 책임성 부여</a:t>
                      </a:r>
                      <a:endParaRPr lang="ko-KR" altLang="en-US" sz="1800" b="1" kern="0" spc="0" dirty="0">
                        <a:solidFill>
                          <a:schemeClr val="bg1"/>
                        </a:solidFill>
                        <a:latin typeface="한양신명조"/>
                      </a:endParaRP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22677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 인사권 독립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정책지원 전문인력 도입 등 지방의회 권한 및 전문성 강화 그리고 의원의 책임을 강화하는 지방자치법이 전부 개정됨에 따라 이에 대응한 실행계획 마련 필요</a:t>
                      </a:r>
                      <a:endParaRPr lang="en-US" altLang="ko-KR" sz="1400" kern="120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171450" marR="0" lvl="0" indent="-171450" algn="l" defTabSz="914400" rtl="0" eaLnBrk="1" fontAlgn="base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lang="ko-KR" altLang="en-US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특히 의회사무과가 변화되는 환경에 맞추어 적극적인 조직 대응력을 키워야 할 필요가 있음</a:t>
                      </a:r>
                      <a:r>
                        <a:rPr lang="en-US" altLang="ko-KR" sz="1400" kern="120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US" altLang="ko-KR" sz="1400" dirty="0"/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9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graphicFrame>
        <p:nvGraphicFramePr>
          <p:cNvPr id="2" name="표 1"/>
          <p:cNvGraphicFramePr>
            <a:graphicFrameLocks noGrp="1"/>
          </p:cNvGraphicFramePr>
          <p:nvPr/>
        </p:nvGraphicFramePr>
        <p:xfrm>
          <a:off x="730503" y="3185388"/>
          <a:ext cx="8478983" cy="2805622"/>
        </p:xfrm>
        <a:graphic>
          <a:graphicData uri="http://schemas.openxmlformats.org/drawingml/2006/table">
            <a:tbl>
              <a:tblPr/>
              <a:tblGrid>
                <a:gridCol w="494448">
                  <a:extLst>
                    <a:ext uri="{9D8B030D-6E8A-4147-A177-3AD203B41FA5}">
                      <a16:colId xmlns:a16="http://schemas.microsoft.com/office/drawing/2014/main" val="845928922"/>
                    </a:ext>
                  </a:extLst>
                </a:gridCol>
                <a:gridCol w="1733909">
                  <a:extLst>
                    <a:ext uri="{9D8B030D-6E8A-4147-A177-3AD203B41FA5}">
                      <a16:colId xmlns:a16="http://schemas.microsoft.com/office/drawing/2014/main" val="3492707245"/>
                    </a:ext>
                  </a:extLst>
                </a:gridCol>
                <a:gridCol w="3125313">
                  <a:extLst>
                    <a:ext uri="{9D8B030D-6E8A-4147-A177-3AD203B41FA5}">
                      <a16:colId xmlns:a16="http://schemas.microsoft.com/office/drawing/2014/main" val="191424103"/>
                    </a:ext>
                  </a:extLst>
                </a:gridCol>
                <a:gridCol w="3125313">
                  <a:extLst>
                    <a:ext uri="{9D8B030D-6E8A-4147-A177-3AD203B41FA5}">
                      <a16:colId xmlns:a16="http://schemas.microsoft.com/office/drawing/2014/main" val="2229942069"/>
                    </a:ext>
                  </a:extLst>
                </a:gridCol>
              </a:tblGrid>
              <a:tr h="188690">
                <a:tc gridSpan="2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구분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현행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chemeClr val="bg1"/>
                          </a:solidFill>
                          <a:effectLst/>
                          <a:latin typeface="+mj-ea"/>
                          <a:ea typeface="+mj-ea"/>
                        </a:rPr>
                        <a:t>개정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1366003"/>
                  </a:ext>
                </a:extLst>
              </a:tr>
              <a:tr h="360461">
                <a:tc rowSpan="3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권한</a:t>
                      </a:r>
                      <a:endParaRPr lang="en-US" altLang="ko-KR" sz="12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강화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사무직원인사권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의회 사무직원 임용권은 단체장 부여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단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임용권 일부를 지방의회 사무처장 등에게 위임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의회 사무직원 임용권을 지방의회 의장에게 부여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103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8107396"/>
                  </a:ext>
                </a:extLst>
              </a:tr>
              <a:tr h="3604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정책지원 전문인력제도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규정없음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의원정수 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1/2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범위에서 정책지원 전문인력 제도 신설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41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4361988"/>
                  </a:ext>
                </a:extLst>
              </a:tr>
              <a:tr h="3604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의회 운영 방식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회의 운영 방식 등 지방의회 관련 사항 법에 상세 규정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의회 운영을 조레로 위임해 지역별로 정하도록 자율화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5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장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0810786"/>
                  </a:ext>
                </a:extLst>
              </a:tr>
              <a:tr h="360461">
                <a:tc rowSpan="4"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책임</a:t>
                      </a:r>
                      <a:endParaRPr lang="en-US" altLang="ko-KR" sz="12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강화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의원 겸직금지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겸직금지 대상 개념이 불명확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겸직신고 내역 외부 미공개 등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겸직급지 대상의 구체화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겸직신고 내역 공개 의무화 등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43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114380"/>
                  </a:ext>
                </a:extLst>
              </a:tr>
              <a:tr h="3604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지방의회 윤리심사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윤리특위 설치 임의 규정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윤리심사자문위 설치 미규정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윤리특위 설치 의무화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65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), 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윤리심사 자문위 설치 등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66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24950291"/>
                  </a:ext>
                </a:extLst>
              </a:tr>
              <a:tr h="18869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의정활동 투명성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의회 표결방법 원칙 관련 근거 미비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기록표결제도 원칙 도입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74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28607081"/>
                  </a:ext>
                </a:extLst>
              </a:tr>
              <a:tr h="36046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정보공개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자치단체 정보공개 의무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방법 등 미규정</a:t>
                      </a: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의회 의정활동 등 정보 공개 의무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·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방법 등에 관한 일반규정 신설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제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26</a:t>
                      </a:r>
                      <a:r>
                        <a:rPr lang="ko-KR" altLang="en-US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조</a:t>
                      </a:r>
                      <a:r>
                        <a:rPr lang="en-US" altLang="ko-KR" sz="1100" kern="0" spc="0">
                          <a:solidFill>
                            <a:srgbClr val="000000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52123" marR="52123" marT="14410" marB="14410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8890927"/>
                  </a:ext>
                </a:extLst>
              </a:tr>
            </a:tbl>
          </a:graphicData>
        </a:graphic>
      </p:graphicFrame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523098" y="867534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연구배경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17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7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/>
              <a:t>-2-</a:t>
            </a:r>
            <a:endParaRPr lang="ko-KR" altLang="en-US" sz="1200" b="1" dirty="0"/>
          </a:p>
        </p:txBody>
      </p:sp>
      <p:cxnSp>
        <p:nvCxnSpPr>
          <p:cNvPr id="19" name="직선 연결선 18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1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07361D84-4CE5-41BE-BDBF-58E4F6359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62134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직선 연결선 9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7" name="그룹 16"/>
          <p:cNvGrpSpPr/>
          <p:nvPr/>
        </p:nvGrpSpPr>
        <p:grpSpPr>
          <a:xfrm>
            <a:off x="8218966" y="529144"/>
            <a:ext cx="658877" cy="608194"/>
            <a:chOff x="-792092" y="848688"/>
            <a:chExt cx="2008682" cy="1854167"/>
          </a:xfrm>
        </p:grpSpPr>
        <p:sp>
          <p:nvSpPr>
            <p:cNvPr id="18" name="타원 17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타원 18"/>
            <p:cNvSpPr>
              <a:spLocks noChangeAspect="1"/>
            </p:cNvSpPr>
            <p:nvPr/>
          </p:nvSpPr>
          <p:spPr>
            <a:xfrm>
              <a:off x="-545341" y="1076455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7" name="직사각형 26"/>
          <p:cNvSpPr/>
          <p:nvPr/>
        </p:nvSpPr>
        <p:spPr>
          <a:xfrm>
            <a:off x="523098" y="867534"/>
            <a:ext cx="125226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연구목적</a:t>
            </a:r>
          </a:p>
        </p:txBody>
      </p:sp>
      <p:sp>
        <p:nvSpPr>
          <p:cNvPr id="31" name="object 231"/>
          <p:cNvSpPr txBox="1"/>
          <p:nvPr/>
        </p:nvSpPr>
        <p:spPr>
          <a:xfrm>
            <a:off x="5512955" y="3077353"/>
            <a:ext cx="4185920" cy="997709"/>
          </a:xfrm>
          <a:prstGeom prst="rect">
            <a:avLst/>
          </a:prstGeom>
        </p:spPr>
        <p:txBody>
          <a:bodyPr vert="horz" wrap="square" lIns="0" tIns="3556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lang="ko-KR" altLang="en-US" sz="2000" spc="-100" dirty="0">
                <a:solidFill>
                  <a:srgbClr val="231F20"/>
                </a:solidFill>
                <a:latin typeface="Dotum"/>
                <a:cs typeface="Dotum"/>
              </a:rPr>
              <a:t>지방의회 출범 </a:t>
            </a:r>
            <a:r>
              <a:rPr lang="en-US" altLang="ko-KR" sz="2000" spc="-100" dirty="0">
                <a:solidFill>
                  <a:srgbClr val="231F20"/>
                </a:solidFill>
                <a:latin typeface="Dotum"/>
                <a:cs typeface="Dotum"/>
              </a:rPr>
              <a:t>30</a:t>
            </a:r>
            <a:r>
              <a:rPr lang="ko-KR" altLang="en-US" sz="2000" spc="-100" dirty="0">
                <a:solidFill>
                  <a:srgbClr val="231F20"/>
                </a:solidFill>
                <a:latin typeface="Dotum"/>
                <a:cs typeface="Dotum"/>
              </a:rPr>
              <a:t>주년 및 지방자치법 전면개정에 따른 </a:t>
            </a:r>
            <a:endParaRPr lang="en-US" altLang="ko-KR" sz="2000" spc="-100" dirty="0">
              <a:solidFill>
                <a:srgbClr val="231F20"/>
              </a:solidFill>
              <a:latin typeface="Dotum"/>
              <a:cs typeface="Dotum"/>
            </a:endParaRPr>
          </a:p>
          <a:p>
            <a:pPr marL="12700">
              <a:lnSpc>
                <a:spcPct val="100000"/>
              </a:lnSpc>
              <a:spcBef>
                <a:spcPts val="280"/>
              </a:spcBef>
            </a:pPr>
            <a:r>
              <a:rPr lang="ko-KR" altLang="en-US" sz="2000" b="1" spc="-100" dirty="0">
                <a:solidFill>
                  <a:srgbClr val="C00000"/>
                </a:solidFill>
                <a:latin typeface="Dotum"/>
                <a:cs typeface="Dotum"/>
              </a:rPr>
              <a:t>지방의회 위상 및 역할 강화 방안 </a:t>
            </a:r>
            <a:r>
              <a:rPr lang="ko-KR" altLang="en-US" sz="2000" spc="-100" dirty="0">
                <a:solidFill>
                  <a:srgbClr val="231F20"/>
                </a:solidFill>
                <a:latin typeface="Dotum"/>
                <a:cs typeface="Dotum"/>
              </a:rPr>
              <a:t>도출</a:t>
            </a:r>
            <a:endParaRPr sz="2000" dirty="0">
              <a:latin typeface="Dotum"/>
              <a:cs typeface="Dotum"/>
            </a:endParaRPr>
          </a:p>
        </p:txBody>
      </p:sp>
      <p:sp>
        <p:nvSpPr>
          <p:cNvPr id="36" name="object 237"/>
          <p:cNvSpPr/>
          <p:nvPr/>
        </p:nvSpPr>
        <p:spPr>
          <a:xfrm>
            <a:off x="5084658" y="3559072"/>
            <a:ext cx="388658" cy="41642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80" name="직선 연결선 79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1" name="그룹 80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82" name="타원 81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3" name="타원 82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84" name="직선 연결선 83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5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</a:t>
            </a: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연구배경 및 목적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2" name="object 228"/>
          <p:cNvSpPr/>
          <p:nvPr/>
        </p:nvSpPr>
        <p:spPr>
          <a:xfrm>
            <a:off x="606896" y="1641182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28"/>
          <p:cNvSpPr/>
          <p:nvPr/>
        </p:nvSpPr>
        <p:spPr>
          <a:xfrm>
            <a:off x="606227" y="4606684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36"/>
          <p:cNvSpPr txBox="1"/>
          <p:nvPr/>
        </p:nvSpPr>
        <p:spPr>
          <a:xfrm>
            <a:off x="793473" y="2257561"/>
            <a:ext cx="3804405" cy="658106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/>
              <a:t>지방자치법 전부 개정 및 시행령 개정 등 환경 변화에 능동적인 조직 운영 방안 도출</a:t>
            </a:r>
            <a:endParaRPr lang="ko-KR" altLang="en-US" sz="1400" b="1" dirty="0"/>
          </a:p>
        </p:txBody>
      </p:sp>
      <p:sp>
        <p:nvSpPr>
          <p:cNvPr id="25" name="object 230"/>
          <p:cNvSpPr txBox="1"/>
          <p:nvPr/>
        </p:nvSpPr>
        <p:spPr>
          <a:xfrm>
            <a:off x="606227" y="1826787"/>
            <a:ext cx="4260154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 dirty="0">
                <a:solidFill>
                  <a:schemeClr val="bg1"/>
                </a:solidFill>
                <a:latin typeface="Malgun Gothic"/>
                <a:cs typeface="Malgun Gothic"/>
              </a:rPr>
              <a:t>전라북도 의회의 발전 방향 도출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sp>
        <p:nvSpPr>
          <p:cNvPr id="26" name="object 236"/>
          <p:cNvSpPr txBox="1"/>
          <p:nvPr/>
        </p:nvSpPr>
        <p:spPr>
          <a:xfrm>
            <a:off x="809125" y="5236176"/>
            <a:ext cx="3804405" cy="658106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/>
              <a:t>미래 행정수요에 대한 파악 등을 통해 조직 효율성 제공 방안 도출</a:t>
            </a:r>
            <a:endParaRPr lang="ko-KR" altLang="en-US" sz="1400" b="1" dirty="0"/>
          </a:p>
        </p:txBody>
      </p:sp>
      <p:sp>
        <p:nvSpPr>
          <p:cNvPr id="28" name="object 230"/>
          <p:cNvSpPr txBox="1"/>
          <p:nvPr/>
        </p:nvSpPr>
        <p:spPr>
          <a:xfrm>
            <a:off x="606227" y="4807657"/>
            <a:ext cx="4259485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>
                <a:solidFill>
                  <a:schemeClr val="bg1"/>
                </a:solidFill>
                <a:latin typeface="Malgun Gothic"/>
                <a:cs typeface="Malgun Gothic"/>
              </a:rPr>
              <a:t>조직 전반의 효율성 제고 방안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sp>
        <p:nvSpPr>
          <p:cNvPr id="29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0" name="object 228"/>
          <p:cNvSpPr/>
          <p:nvPr/>
        </p:nvSpPr>
        <p:spPr>
          <a:xfrm>
            <a:off x="606896" y="3121338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3" name="object 236"/>
          <p:cNvSpPr txBox="1"/>
          <p:nvPr/>
        </p:nvSpPr>
        <p:spPr>
          <a:xfrm>
            <a:off x="793473" y="3720465"/>
            <a:ext cx="3597381" cy="658106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285750" indent="-285750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400" b="1"/>
              <a:t>직무분석</a:t>
            </a:r>
            <a:r>
              <a:rPr lang="en-US" altLang="ko-KR" sz="1400" b="1"/>
              <a:t>, </a:t>
            </a:r>
            <a:r>
              <a:rPr lang="ko-KR" altLang="en-US" sz="1400" b="1"/>
              <a:t>업무량 분석 등을 통해 적정 인력 산출 및 인력 구조 개선안 도출</a:t>
            </a:r>
            <a:endParaRPr lang="ko-KR" altLang="en-US" sz="1400" b="1" dirty="0"/>
          </a:p>
        </p:txBody>
      </p:sp>
      <p:sp>
        <p:nvSpPr>
          <p:cNvPr id="34" name="object 230"/>
          <p:cNvSpPr txBox="1"/>
          <p:nvPr/>
        </p:nvSpPr>
        <p:spPr>
          <a:xfrm>
            <a:off x="606227" y="3306943"/>
            <a:ext cx="4260154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>
                <a:solidFill>
                  <a:schemeClr val="bg1"/>
                </a:solidFill>
                <a:latin typeface="Malgun Gothic"/>
                <a:cs typeface="Malgun Gothic"/>
              </a:rPr>
              <a:t>적정 인력 산출 및 구조개선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pic>
        <p:nvPicPr>
          <p:cNvPr id="39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/>
              <a:t>-3-</a:t>
            </a:r>
            <a:endParaRPr lang="ko-KR" altLang="en-US" sz="1200" b="1" dirty="0"/>
          </a:p>
        </p:txBody>
      </p:sp>
      <p:cxnSp>
        <p:nvCxnSpPr>
          <p:cNvPr id="41" name="직선 연결선 40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8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0CD27E41-10DE-4E13-939F-93823B358A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9502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</a:t>
            </a:r>
            <a:r>
              <a:rPr kumimoji="0" lang="en-US" altLang="ko-KR" sz="2000" b="1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. </a:t>
            </a:r>
            <a:r>
              <a:rPr kumimoji="0" lang="ko-KR" altLang="en-US" sz="2000" b="1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 범위와 내용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42" name="모서리가 둥근 직사각형 41"/>
          <p:cNvSpPr/>
          <p:nvPr/>
        </p:nvSpPr>
        <p:spPr>
          <a:xfrm>
            <a:off x="917734" y="2386668"/>
            <a:ext cx="625311" cy="543617"/>
          </a:xfrm>
          <a:prstGeom prst="roundRect">
            <a:avLst>
              <a:gd name="adj" fmla="val 50000"/>
            </a:avLst>
          </a:prstGeom>
          <a:solidFill>
            <a:srgbClr val="4A7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en-US" altLang="ko-KR" sz="2800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HY울릉도B" panose="02030600000101010101" pitchFamily="18" charset="-127"/>
                <a:ea typeface="HY울릉도B" panose="02030600000101010101" pitchFamily="18" charset="-127"/>
              </a:rPr>
              <a:t>1</a:t>
            </a:r>
            <a:endParaRPr lang="ko-KR" altLang="en-US" sz="2800" dirty="0">
              <a:ln>
                <a:solidFill>
                  <a:schemeClr val="bg1">
                    <a:alpha val="0"/>
                  </a:schemeClr>
                </a:solidFill>
              </a:ln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56" name="직사각형 55"/>
          <p:cNvSpPr/>
          <p:nvPr/>
        </p:nvSpPr>
        <p:spPr>
          <a:xfrm>
            <a:off x="1775364" y="2288572"/>
            <a:ext cx="2684790" cy="738664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indent="-180963"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16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지방자치법 개정에 따른 전라북도의회 대내외 환경 분석</a:t>
            </a:r>
          </a:p>
        </p:txBody>
      </p: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직사각형 1"/>
          <p:cNvSpPr/>
          <p:nvPr/>
        </p:nvSpPr>
        <p:spPr>
          <a:xfrm>
            <a:off x="1641260" y="2116445"/>
            <a:ext cx="2904861" cy="1132838"/>
          </a:xfrm>
          <a:prstGeom prst="rect">
            <a:avLst/>
          </a:prstGeom>
          <a:noFill/>
          <a:ln w="28575">
            <a:solidFill>
              <a:srgbClr val="4A7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오각형 33"/>
          <p:cNvSpPr/>
          <p:nvPr/>
        </p:nvSpPr>
        <p:spPr>
          <a:xfrm>
            <a:off x="4439957" y="1518249"/>
            <a:ext cx="4919701" cy="543464"/>
          </a:xfrm>
          <a:prstGeom prst="homePlate">
            <a:avLst/>
          </a:prstGeom>
          <a:solidFill>
            <a:srgbClr val="4A7386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오각형 2"/>
          <p:cNvSpPr/>
          <p:nvPr/>
        </p:nvSpPr>
        <p:spPr>
          <a:xfrm>
            <a:off x="992038" y="1509623"/>
            <a:ext cx="3786996" cy="543464"/>
          </a:xfrm>
          <a:prstGeom prst="homePlate">
            <a:avLst/>
          </a:prstGeom>
          <a:solidFill>
            <a:srgbClr val="4A7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2537693" y="1616154"/>
            <a:ext cx="2684790" cy="3077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indent="-180963"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20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연구내용</a:t>
            </a:r>
            <a:endParaRPr lang="ko-KR" altLang="en-US" sz="20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6442584" y="1651816"/>
            <a:ext cx="2684790" cy="3077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indent="-180963"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20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+mn-ea"/>
              </a:rPr>
              <a:t>세부내용</a:t>
            </a:r>
            <a:endParaRPr lang="ko-KR" altLang="en-US" sz="20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  <p:sp>
        <p:nvSpPr>
          <p:cNvPr id="47" name="직사각형 46"/>
          <p:cNvSpPr/>
          <p:nvPr/>
        </p:nvSpPr>
        <p:spPr>
          <a:xfrm>
            <a:off x="4790689" y="2227036"/>
            <a:ext cx="4580623" cy="984885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내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·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외부 행정수요 전망 분석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유사 지방의회 조직 인력 현황 비교 분석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지방자치법 및 시행령 개정에 대응한 조직운영 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 대안 도출</a:t>
            </a:r>
            <a:endParaRPr lang="ko-KR" altLang="en-US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4680225" y="2116445"/>
            <a:ext cx="4679433" cy="1132838"/>
          </a:xfrm>
          <a:prstGeom prst="rect">
            <a:avLst/>
          </a:prstGeom>
          <a:noFill/>
          <a:ln w="28575">
            <a:solidFill>
              <a:srgbClr val="4A738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모서리가 둥근 직사각형 49"/>
          <p:cNvSpPr/>
          <p:nvPr/>
        </p:nvSpPr>
        <p:spPr>
          <a:xfrm>
            <a:off x="917734" y="3618262"/>
            <a:ext cx="625311" cy="543617"/>
          </a:xfrm>
          <a:prstGeom prst="roundRect">
            <a:avLst>
              <a:gd name="adj" fmla="val 50000"/>
            </a:avLst>
          </a:prstGeom>
          <a:solidFill>
            <a:srgbClr val="4A7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en-US" altLang="ko-KR" sz="2800">
                <a:ln>
                  <a:solidFill>
                    <a:schemeClr val="bg1">
                      <a:alpha val="0"/>
                    </a:schemeClr>
                  </a:solidFill>
                </a:ln>
                <a:latin typeface="HY울릉도B" panose="02030600000101010101" pitchFamily="18" charset="-127"/>
                <a:ea typeface="HY울릉도B" panose="02030600000101010101" pitchFamily="18" charset="-127"/>
              </a:rPr>
              <a:t>2</a:t>
            </a:r>
            <a:endParaRPr lang="ko-KR" altLang="en-US" sz="2800" dirty="0">
              <a:ln>
                <a:solidFill>
                  <a:schemeClr val="bg1">
                    <a:alpha val="0"/>
                  </a:schemeClr>
                </a:solidFill>
              </a:ln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1775364" y="3643277"/>
            <a:ext cx="2684790" cy="49244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indent="-180963"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16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조직단위별 행정수요 및</a:t>
            </a:r>
            <a:endParaRPr lang="en-US" altLang="ko-KR" sz="16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indent="-180963"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16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역동적인 조직 구성방안 도출</a:t>
            </a:r>
            <a:endParaRPr lang="ko-KR" altLang="en-US" sz="16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1641260" y="3348039"/>
            <a:ext cx="2904861" cy="1132838"/>
          </a:xfrm>
          <a:prstGeom prst="rect">
            <a:avLst/>
          </a:prstGeom>
          <a:noFill/>
          <a:ln w="28575">
            <a:solidFill>
              <a:srgbClr val="4A7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직사각형 52"/>
          <p:cNvSpPr/>
          <p:nvPr/>
        </p:nvSpPr>
        <p:spPr>
          <a:xfrm>
            <a:off x="4790689" y="3581740"/>
            <a:ext cx="4580623" cy="738664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의정활동 지원에 적합한 조직 구성안 도출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직무분석을 통한 강화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축소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통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·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합안 도출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부서별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·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담당별 기능 분석</a:t>
            </a:r>
            <a:endParaRPr lang="ko-KR" altLang="en-US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4680225" y="3348039"/>
            <a:ext cx="4679433" cy="1132838"/>
          </a:xfrm>
          <a:prstGeom prst="rect">
            <a:avLst/>
          </a:prstGeom>
          <a:noFill/>
          <a:ln w="28575">
            <a:solidFill>
              <a:srgbClr val="4A738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/>
          <p:cNvSpPr/>
          <p:nvPr/>
        </p:nvSpPr>
        <p:spPr>
          <a:xfrm>
            <a:off x="523098" y="867534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연구내용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/>
              <a:t>-4-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9" name="모서리가 둥근 직사각형 41">
            <a:extLst>
              <a:ext uri="{FF2B5EF4-FFF2-40B4-BE49-F238E27FC236}">
                <a16:creationId xmlns:a16="http://schemas.microsoft.com/office/drawing/2014/main" id="{5B65295E-F81F-4968-9C6B-9D4261D29E89}"/>
              </a:ext>
            </a:extLst>
          </p:cNvPr>
          <p:cNvSpPr/>
          <p:nvPr/>
        </p:nvSpPr>
        <p:spPr>
          <a:xfrm>
            <a:off x="917734" y="4872693"/>
            <a:ext cx="625311" cy="543617"/>
          </a:xfrm>
          <a:prstGeom prst="roundRect">
            <a:avLst>
              <a:gd name="adj" fmla="val 50000"/>
            </a:avLst>
          </a:prstGeom>
          <a:solidFill>
            <a:srgbClr val="4A73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2000"/>
              </a:lnSpc>
            </a:pPr>
            <a:r>
              <a:rPr lang="en-US" altLang="ko-KR" sz="2800">
                <a:ln>
                  <a:solidFill>
                    <a:schemeClr val="bg1">
                      <a:alpha val="0"/>
                    </a:schemeClr>
                  </a:solidFill>
                </a:ln>
                <a:latin typeface="HY울릉도B" panose="02030600000101010101" pitchFamily="18" charset="-127"/>
                <a:ea typeface="HY울릉도B" panose="02030600000101010101" pitchFamily="18" charset="-127"/>
              </a:rPr>
              <a:t>3</a:t>
            </a:r>
            <a:endParaRPr lang="ko-KR" altLang="en-US" sz="2800" dirty="0">
              <a:ln>
                <a:solidFill>
                  <a:schemeClr val="bg1">
                    <a:alpha val="0"/>
                  </a:schemeClr>
                </a:solidFill>
              </a:ln>
              <a:latin typeface="HY울릉도B" panose="02030600000101010101" pitchFamily="18" charset="-127"/>
              <a:ea typeface="HY울릉도B" panose="02030600000101010101" pitchFamily="18" charset="-127"/>
            </a:endParaRPr>
          </a:p>
        </p:txBody>
      </p:sp>
      <p:sp>
        <p:nvSpPr>
          <p:cNvPr id="30" name="직사각형 29">
            <a:extLst>
              <a:ext uri="{FF2B5EF4-FFF2-40B4-BE49-F238E27FC236}">
                <a16:creationId xmlns:a16="http://schemas.microsoft.com/office/drawing/2014/main" id="{81117CFC-C1CA-4A86-85D2-635CF70E7144}"/>
              </a:ext>
            </a:extLst>
          </p:cNvPr>
          <p:cNvSpPr/>
          <p:nvPr/>
        </p:nvSpPr>
        <p:spPr>
          <a:xfrm>
            <a:off x="1775364" y="5052980"/>
            <a:ext cx="2684790" cy="492443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indent="-180963"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1600" b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조직단위별 업무량 및 인력 균형성 분석</a:t>
            </a:r>
            <a:endParaRPr lang="ko-KR" altLang="en-US" sz="1600" b="1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31" name="직사각형 30">
            <a:extLst>
              <a:ext uri="{FF2B5EF4-FFF2-40B4-BE49-F238E27FC236}">
                <a16:creationId xmlns:a16="http://schemas.microsoft.com/office/drawing/2014/main" id="{A8366A8C-9735-420C-AEEA-38BE51192287}"/>
              </a:ext>
            </a:extLst>
          </p:cNvPr>
          <p:cNvSpPr/>
          <p:nvPr/>
        </p:nvSpPr>
        <p:spPr>
          <a:xfrm>
            <a:off x="1641260" y="4602469"/>
            <a:ext cx="2904861" cy="1379358"/>
          </a:xfrm>
          <a:prstGeom prst="rect">
            <a:avLst/>
          </a:prstGeom>
          <a:noFill/>
          <a:ln w="28575">
            <a:solidFill>
              <a:srgbClr val="4A738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2" name="직사각형 31">
            <a:extLst>
              <a:ext uri="{FF2B5EF4-FFF2-40B4-BE49-F238E27FC236}">
                <a16:creationId xmlns:a16="http://schemas.microsoft.com/office/drawing/2014/main" id="{72E9D7BB-EAF9-418F-8406-B101FA895C45}"/>
              </a:ext>
            </a:extLst>
          </p:cNvPr>
          <p:cNvSpPr/>
          <p:nvPr/>
        </p:nvSpPr>
        <p:spPr>
          <a:xfrm>
            <a:off x="4790689" y="4710722"/>
            <a:ext cx="4580623" cy="1231106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부서주요 현안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,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분장사무 및 인력배치 분석을 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통한 업무량 산출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부서별 적정 분장사무 및 인력재배치 검토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-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부서별 직무</a:t>
            </a:r>
            <a:r>
              <a:rPr lang="en-US" altLang="ko-KR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경기천년제목 Bold" panose="02020803020101020101" pitchFamily="18" charset="-127"/>
                <a:ea typeface="경기천년제목 Bold" panose="02020803020101020101" pitchFamily="18" charset="-127"/>
              </a:rPr>
              <a:t> · </a:t>
            </a: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기능분석을 통해 발굴된 </a:t>
            </a:r>
            <a:endParaRPr lang="en-US" altLang="ko-KR" sz="16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  <a:p>
            <a:pPr defTabSz="956310" fontAlgn="base" latinLnBrk="0"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ko-KR" altLang="en-US" sz="160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+mn-ea"/>
              </a:rPr>
              <a:t>  인력조정분의 신규 행정수요 재배치 검토</a:t>
            </a:r>
            <a:endParaRPr lang="ko-KR" altLang="en-US" sz="16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+mn-ea"/>
            </a:endParaRPr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id="{5B76C174-06DA-46FC-8101-6972E8B07A69}"/>
              </a:ext>
            </a:extLst>
          </p:cNvPr>
          <p:cNvSpPr/>
          <p:nvPr/>
        </p:nvSpPr>
        <p:spPr>
          <a:xfrm>
            <a:off x="4680225" y="4602469"/>
            <a:ext cx="4679433" cy="1379358"/>
          </a:xfrm>
          <a:prstGeom prst="rect">
            <a:avLst/>
          </a:prstGeom>
          <a:noFill/>
          <a:ln w="28575">
            <a:solidFill>
              <a:srgbClr val="4A7386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F4596ADA-24EB-4565-B47B-032B35F760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12534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object 228"/>
          <p:cNvSpPr/>
          <p:nvPr/>
        </p:nvSpPr>
        <p:spPr>
          <a:xfrm>
            <a:off x="523768" y="1822338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0" name="object 228"/>
          <p:cNvSpPr/>
          <p:nvPr/>
        </p:nvSpPr>
        <p:spPr>
          <a:xfrm>
            <a:off x="5074860" y="1817852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4" name="직선 연결선 263"/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1" name="object 228"/>
          <p:cNvSpPr/>
          <p:nvPr/>
        </p:nvSpPr>
        <p:spPr>
          <a:xfrm>
            <a:off x="523764" y="3542322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2" name="object 228"/>
          <p:cNvSpPr/>
          <p:nvPr/>
        </p:nvSpPr>
        <p:spPr>
          <a:xfrm>
            <a:off x="5074856" y="3537836"/>
            <a:ext cx="4259485" cy="137176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6"/>
          <p:cNvSpPr txBox="1"/>
          <p:nvPr/>
        </p:nvSpPr>
        <p:spPr>
          <a:xfrm>
            <a:off x="710345" y="2470966"/>
            <a:ext cx="4061942" cy="465682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전라북도 의회를 대상으로 하되 전라북도와  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   </a:t>
            </a:r>
            <a:r>
              <a:rPr lang="ko-KR" altLang="en-US" sz="1400" b="1" dirty="0">
                <a:latin typeface="Dotum"/>
                <a:cs typeface="Dotum"/>
              </a:rPr>
              <a:t>유사한 유형의 자치단체 비교 연구 포함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</a:t>
            </a: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 범위와 내용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cxnSp>
        <p:nvCxnSpPr>
          <p:cNvPr id="26" name="직선 연결선 25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523098" y="867534"/>
            <a:ext cx="125226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50000"/>
                    <a:lumOff val="50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연구범위</a:t>
            </a:r>
          </a:p>
        </p:txBody>
      </p:sp>
      <p:sp>
        <p:nvSpPr>
          <p:cNvPr id="29" name="object 230"/>
          <p:cNvSpPr txBox="1"/>
          <p:nvPr/>
        </p:nvSpPr>
        <p:spPr>
          <a:xfrm>
            <a:off x="523098" y="2007943"/>
            <a:ext cx="4260150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 dirty="0">
                <a:solidFill>
                  <a:schemeClr val="bg1"/>
                </a:solidFill>
                <a:latin typeface="Malgun Gothic"/>
                <a:cs typeface="Malgun Gothic"/>
              </a:rPr>
              <a:t>공간적 범위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sp>
        <p:nvSpPr>
          <p:cNvPr id="30" name="object 236"/>
          <p:cNvSpPr txBox="1"/>
          <p:nvPr/>
        </p:nvSpPr>
        <p:spPr>
          <a:xfrm>
            <a:off x="5277759" y="2481848"/>
            <a:ext cx="3551114" cy="465682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297411" marR="321847" indent="-285750">
              <a:lnSpc>
                <a:spcPct val="107200"/>
              </a:lnSpc>
              <a:spcBef>
                <a:spcPts val="92"/>
              </a:spcBef>
              <a:buFont typeface="Arial" pitchFamily="34" charset="0"/>
              <a:buChar char="•"/>
            </a:pPr>
            <a:r>
              <a:rPr lang="ko-KR" altLang="en-US" sz="1400" b="1" dirty="0">
                <a:latin typeface="Dotum"/>
                <a:cs typeface="Dotum"/>
              </a:rPr>
              <a:t>조직진단</a:t>
            </a:r>
            <a:r>
              <a:rPr lang="en-US" altLang="ko-KR" sz="1400" b="1" dirty="0">
                <a:latin typeface="Dotum"/>
                <a:cs typeface="Dotum"/>
              </a:rPr>
              <a:t>,</a:t>
            </a:r>
            <a:r>
              <a:rPr lang="ko-KR" altLang="en-US" sz="1400" b="1" dirty="0">
                <a:latin typeface="Dotum"/>
                <a:cs typeface="Dotum"/>
              </a:rPr>
              <a:t> </a:t>
            </a:r>
            <a:r>
              <a:rPr lang="ko-KR" altLang="en-US" sz="1400" b="1" dirty="0" err="1">
                <a:latin typeface="Dotum"/>
                <a:cs typeface="Dotum"/>
              </a:rPr>
              <a:t>인력재설계</a:t>
            </a:r>
            <a:endParaRPr lang="en-US" altLang="ko-KR" sz="1400" b="1" dirty="0">
              <a:latin typeface="Dotum"/>
              <a:cs typeface="Dotum"/>
            </a:endParaRPr>
          </a:p>
          <a:p>
            <a:pPr marL="297411" marR="321847" indent="-285750">
              <a:lnSpc>
                <a:spcPct val="107200"/>
              </a:lnSpc>
              <a:spcBef>
                <a:spcPts val="92"/>
              </a:spcBef>
              <a:buFont typeface="Arial" pitchFamily="34" charset="0"/>
              <a:buChar char="•"/>
            </a:pPr>
            <a:r>
              <a:rPr lang="ko-KR" altLang="en-US" sz="1400" b="1" dirty="0">
                <a:latin typeface="Dotum"/>
                <a:cs typeface="Dotum"/>
              </a:rPr>
              <a:t>행정수요 분석</a:t>
            </a:r>
            <a:endParaRPr lang="en-US" altLang="ko-KR" sz="1400" b="1" dirty="0">
              <a:latin typeface="Dotum"/>
              <a:cs typeface="Dotum"/>
            </a:endParaRPr>
          </a:p>
        </p:txBody>
      </p:sp>
      <p:sp>
        <p:nvSpPr>
          <p:cNvPr id="31" name="object 230"/>
          <p:cNvSpPr txBox="1"/>
          <p:nvPr/>
        </p:nvSpPr>
        <p:spPr>
          <a:xfrm>
            <a:off x="5062451" y="2018825"/>
            <a:ext cx="4271890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 dirty="0">
                <a:solidFill>
                  <a:schemeClr val="bg1"/>
                </a:solidFill>
                <a:latin typeface="Malgun Gothic"/>
                <a:cs typeface="Malgun Gothic"/>
              </a:rPr>
              <a:t>내용적 범위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sp>
        <p:nvSpPr>
          <p:cNvPr id="32" name="object 236"/>
          <p:cNvSpPr txBox="1"/>
          <p:nvPr/>
        </p:nvSpPr>
        <p:spPr>
          <a:xfrm>
            <a:off x="710345" y="4178998"/>
            <a:ext cx="3792643" cy="703311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>
                <a:latin typeface="Dotum"/>
                <a:cs typeface="Dotum"/>
              </a:rPr>
              <a:t>•</a:t>
            </a:r>
            <a:r>
              <a:rPr lang="ko-KR" altLang="en-US" sz="1400" b="1">
                <a:latin typeface="Dotum"/>
                <a:cs typeface="Dotum"/>
              </a:rPr>
              <a:t>  지방자치법 개정 및 지방의회를 둘러싼 </a:t>
            </a:r>
            <a:endParaRPr lang="en-US" altLang="ko-KR" sz="1400" b="1">
              <a:latin typeface="Dotum"/>
              <a:cs typeface="Dotum"/>
            </a:endParaRPr>
          </a:p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>
                <a:latin typeface="Dotum"/>
                <a:cs typeface="Dotum"/>
              </a:rPr>
              <a:t>   </a:t>
            </a:r>
            <a:r>
              <a:rPr lang="ko-KR" altLang="en-US" sz="1400" b="1">
                <a:latin typeface="Dotum"/>
                <a:cs typeface="Dotum"/>
              </a:rPr>
              <a:t>환경 그리고 의회역할과 관련된 환경의 </a:t>
            </a:r>
            <a:endParaRPr lang="en-US" altLang="ko-KR" sz="1400" b="1">
              <a:latin typeface="Dotum"/>
              <a:cs typeface="Dotum"/>
            </a:endParaRPr>
          </a:p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>
                <a:latin typeface="Dotum"/>
                <a:cs typeface="Dotum"/>
              </a:rPr>
              <a:t>   </a:t>
            </a:r>
            <a:r>
              <a:rPr lang="ko-KR" altLang="en-US" sz="1400" b="1">
                <a:latin typeface="Dotum"/>
                <a:cs typeface="Dotum"/>
              </a:rPr>
              <a:t>종합 분석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33" name="object 230"/>
          <p:cNvSpPr txBox="1"/>
          <p:nvPr/>
        </p:nvSpPr>
        <p:spPr>
          <a:xfrm>
            <a:off x="523098" y="3715974"/>
            <a:ext cx="4260150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 dirty="0">
                <a:solidFill>
                  <a:schemeClr val="bg1"/>
                </a:solidFill>
                <a:latin typeface="Malgun Gothic"/>
                <a:cs typeface="Malgun Gothic"/>
              </a:rPr>
              <a:t>외부분석 범위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sp>
        <p:nvSpPr>
          <p:cNvPr id="34" name="object 236"/>
          <p:cNvSpPr txBox="1"/>
          <p:nvPr/>
        </p:nvSpPr>
        <p:spPr>
          <a:xfrm>
            <a:off x="5288641" y="4308391"/>
            <a:ext cx="3352752" cy="225808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업무량을 골자로 하는 직무분석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35" name="object 230"/>
          <p:cNvSpPr txBox="1"/>
          <p:nvPr/>
        </p:nvSpPr>
        <p:spPr>
          <a:xfrm>
            <a:off x="5074856" y="3715974"/>
            <a:ext cx="4259485" cy="328219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>
            <a:spAutoFit/>
          </a:bodyPr>
          <a:lstStyle/>
          <a:p>
            <a:pPr marR="583" algn="ctr">
              <a:spcBef>
                <a:spcPts val="398"/>
              </a:spcBef>
            </a:pPr>
            <a:r>
              <a:rPr lang="ko-KR" altLang="en-US" b="1" dirty="0">
                <a:solidFill>
                  <a:schemeClr val="bg1"/>
                </a:solidFill>
                <a:latin typeface="Malgun Gothic"/>
                <a:cs typeface="Malgun Gothic"/>
              </a:rPr>
              <a:t>내부분석 범위</a:t>
            </a:r>
            <a:endParaRPr b="1" dirty="0">
              <a:solidFill>
                <a:schemeClr val="bg1"/>
              </a:solidFill>
              <a:latin typeface="Malgun Gothic"/>
              <a:cs typeface="Malgun Gothic"/>
            </a:endParaRPr>
          </a:p>
        </p:txBody>
      </p:sp>
      <p:sp>
        <p:nvSpPr>
          <p:cNvPr id="36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0" name="TextBox 39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-5-</a:t>
            </a:r>
            <a:endParaRPr lang="ko-KR" altLang="en-US" sz="1200" b="1" dirty="0"/>
          </a:p>
        </p:txBody>
      </p:sp>
      <p:cxnSp>
        <p:nvCxnSpPr>
          <p:cNvPr id="41" name="직선 연결선 40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3453390A-ADAF-47F2-BDD3-F1BA7B64BE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34451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70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3.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 추진 방법 및 수행 전략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3" name="직선 연결선 12"/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430900" y="867534"/>
            <a:ext cx="1959191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수행방법론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총괄</a:t>
            </a:r>
          </a:p>
        </p:txBody>
      </p:sp>
      <p:graphicFrame>
        <p:nvGraphicFramePr>
          <p:cNvPr id="16" name="object 227"/>
          <p:cNvGraphicFramePr>
            <a:graphicFrameLocks noGrp="1"/>
          </p:cNvGraphicFramePr>
          <p:nvPr/>
        </p:nvGraphicFramePr>
        <p:xfrm>
          <a:off x="774047" y="3614104"/>
          <a:ext cx="8136890" cy="150953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235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393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1981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76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진단분야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대상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진단방법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089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ko-KR" altLang="en-US" sz="1200" b="1" spc="-135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제도 및 환경 분석 </a:t>
                      </a:r>
                      <a:endParaRPr sz="1200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Malgun Gothic"/>
                      </a:endParaRPr>
                    </a:p>
                  </a:txBody>
                  <a:tcPr marL="0" marR="0" marT="3175" marB="0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 indent="0" algn="ctr">
                        <a:lnSpc>
                          <a:spcPct val="100000"/>
                        </a:lnSpc>
                        <a:spcBef>
                          <a:spcPts val="865"/>
                        </a:spcBef>
                        <a:buNone/>
                        <a:tabLst>
                          <a:tab pos="151130" algn="l"/>
                        </a:tabLst>
                      </a:pPr>
                      <a:r>
                        <a:rPr lang="ko-KR" altLang="en-US" sz="1200" b="1"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의회 제도 및 환경</a:t>
                      </a:r>
                      <a:endParaRPr sz="1200" b="1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109855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 indent="0" algn="ctr">
                        <a:lnSpc>
                          <a:spcPct val="100000"/>
                        </a:lnSpc>
                        <a:spcBef>
                          <a:spcPts val="204"/>
                        </a:spcBef>
                        <a:buNone/>
                        <a:tabLst>
                          <a:tab pos="150495" algn="l"/>
                        </a:tabLst>
                      </a:pPr>
                      <a:r>
                        <a:rPr lang="ko-KR" altLang="en-US" sz="12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문헌조사</a:t>
                      </a:r>
                      <a:r>
                        <a:rPr lang="en-US" altLang="ko-KR" sz="12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(</a:t>
                      </a:r>
                      <a:r>
                        <a:rPr lang="ko-KR" altLang="en-US" sz="1200" b="1" spc="-135" dirty="0" err="1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필요시</a:t>
                      </a:r>
                      <a:r>
                        <a:rPr lang="ko-KR" altLang="en-US" sz="12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 전문가 자문</a:t>
                      </a:r>
                      <a:r>
                        <a:rPr lang="en-US" altLang="ko-KR" sz="12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)</a:t>
                      </a:r>
                      <a:endParaRPr sz="1200" b="1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26034" marB="0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255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lang="ko-KR" altLang="en-US" sz="1200" b="1" spc="-135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유사 자치단체  사례분석</a:t>
                      </a:r>
                      <a:endParaRPr sz="1200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전라북도와 규모 등이 유사한 단체</a:t>
                      </a:r>
                      <a:endParaRPr sz="1200" b="1" kern="12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 indent="0" algn="ctr">
                        <a:lnSpc>
                          <a:spcPct val="100000"/>
                        </a:lnSpc>
                        <a:spcBef>
                          <a:spcPts val="204"/>
                        </a:spcBef>
                        <a:buNone/>
                        <a:tabLst>
                          <a:tab pos="150495" algn="l"/>
                        </a:tabLst>
                      </a:pPr>
                      <a:r>
                        <a:rPr lang="ko-KR" altLang="en-US" sz="1200" b="1" spc="-12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문헌조사</a:t>
                      </a:r>
                      <a:r>
                        <a:rPr lang="en-US" altLang="ko-KR" sz="1200" b="1" spc="-12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(</a:t>
                      </a:r>
                      <a:r>
                        <a:rPr lang="ko-KR" altLang="en-US" sz="1200" b="1" spc="-125" dirty="0" err="1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필요시</a:t>
                      </a:r>
                      <a:r>
                        <a:rPr lang="ko-KR" altLang="en-US" sz="1200" b="1" spc="-12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 인터뷰 실시</a:t>
                      </a:r>
                      <a:r>
                        <a:rPr lang="en-US" altLang="ko-KR" sz="1200" b="1" spc="-12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)</a:t>
                      </a:r>
                      <a:endParaRPr sz="1200" b="1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26034" marB="0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255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직무분석</a:t>
                      </a:r>
                      <a:endParaRPr sz="1200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Malgun Gothic"/>
                      </a:endParaRPr>
                    </a:p>
                  </a:txBody>
                  <a:tcPr marL="0" marR="0" marT="109855" marB="0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755"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lang="ko-KR" altLang="en-US" sz="1200" b="1" spc="-13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공무원</a:t>
                      </a:r>
                      <a:endParaRPr sz="1200" b="1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109855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1120" indent="0" algn="ctr">
                        <a:lnSpc>
                          <a:spcPct val="100000"/>
                        </a:lnSpc>
                        <a:spcBef>
                          <a:spcPts val="204"/>
                        </a:spcBef>
                        <a:buNone/>
                        <a:tabLst>
                          <a:tab pos="150495" algn="l"/>
                        </a:tabLst>
                      </a:pPr>
                      <a:r>
                        <a:rPr lang="ko-KR" altLang="en-US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문헌조사</a:t>
                      </a:r>
                      <a:r>
                        <a:rPr lang="en-US" altLang="ko-KR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, </a:t>
                      </a:r>
                      <a:r>
                        <a:rPr lang="ko-KR" altLang="en-US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면접조사</a:t>
                      </a:r>
                      <a:r>
                        <a:rPr lang="en-US" altLang="ko-KR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, </a:t>
                      </a:r>
                      <a:r>
                        <a:rPr lang="ko-KR" altLang="en-US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조사표 조사</a:t>
                      </a:r>
                      <a:r>
                        <a:rPr lang="en-US" altLang="ko-KR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(</a:t>
                      </a:r>
                      <a:r>
                        <a:rPr lang="ko-KR" altLang="en-US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직무</a:t>
                      </a:r>
                      <a:r>
                        <a:rPr lang="en-US" altLang="ko-KR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, </a:t>
                      </a:r>
                      <a:r>
                        <a:rPr lang="ko-KR" altLang="en-US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역량</a:t>
                      </a:r>
                      <a:r>
                        <a:rPr lang="en-US" altLang="ko-KR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), </a:t>
                      </a:r>
                      <a:r>
                        <a:rPr lang="ko-KR" altLang="en-US" sz="1200" b="1" spc="-130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전문가 분석</a:t>
                      </a:r>
                      <a:endParaRPr sz="1200" b="1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26034" marB="0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" name="직사각형 2"/>
          <p:cNvSpPr/>
          <p:nvPr/>
        </p:nvSpPr>
        <p:spPr>
          <a:xfrm>
            <a:off x="767443" y="2167826"/>
            <a:ext cx="83711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itchFamily="2" charset="2"/>
              <a:buChar char="§"/>
            </a:pPr>
            <a:r>
              <a:rPr lang="ko-KR" altLang="en-US" sz="1600" b="1" dirty="0"/>
              <a:t>문헌조사 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기존문헌 및 자료에 대한 조사와 해외 사례분석을 통해 비교분석 자료 수집</a:t>
            </a:r>
            <a:endParaRPr lang="en-US" altLang="ko-KR" sz="1600" b="1" dirty="0"/>
          </a:p>
          <a:p>
            <a:pPr marL="285750" indent="-285750" fontAlgn="base">
              <a:buFont typeface="Wingdings" pitchFamily="2" charset="2"/>
              <a:buChar char="§"/>
            </a:pPr>
            <a:endParaRPr lang="ko-KR" altLang="en-US" sz="1600" b="1" dirty="0"/>
          </a:p>
          <a:p>
            <a:pPr marL="285750" indent="-285750" fontAlgn="base">
              <a:buFont typeface="Wingdings" pitchFamily="2" charset="2"/>
              <a:buChar char="§"/>
            </a:pPr>
            <a:r>
              <a:rPr lang="ko-KR" altLang="en-US" sz="1600" b="1" dirty="0"/>
              <a:t>현장조사 </a:t>
            </a:r>
            <a:r>
              <a:rPr lang="en-US" altLang="ko-KR" sz="1600" b="1" dirty="0"/>
              <a:t>: </a:t>
            </a:r>
            <a:r>
              <a:rPr lang="ko-KR" altLang="en-US" sz="1600" b="1" dirty="0"/>
              <a:t>전라북도 의회 직원 대상 직무분석</a:t>
            </a:r>
            <a:r>
              <a:rPr lang="en-US" altLang="ko-KR" sz="1600" b="1" dirty="0"/>
              <a:t>(</a:t>
            </a:r>
            <a:r>
              <a:rPr lang="ko-KR" altLang="en-US" sz="1600" b="1" dirty="0"/>
              <a:t>업무량 분석</a:t>
            </a:r>
            <a:r>
              <a:rPr lang="en-US" altLang="ko-KR" sz="1600" b="1" dirty="0"/>
              <a:t>), FGI </a:t>
            </a:r>
            <a:r>
              <a:rPr lang="ko-KR" altLang="en-US" sz="1600" b="1" dirty="0"/>
              <a:t>등 </a:t>
            </a:r>
          </a:p>
        </p:txBody>
      </p:sp>
      <p:sp>
        <p:nvSpPr>
          <p:cNvPr id="17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8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Box 18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-6-</a:t>
            </a:r>
            <a:endParaRPr lang="ko-KR" altLang="en-US" sz="1200" b="1" dirty="0"/>
          </a:p>
        </p:txBody>
      </p:sp>
      <p:cxnSp>
        <p:nvCxnSpPr>
          <p:cNvPr id="20" name="직선 연결선 19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2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31BBA44F-E1D9-42C8-A33A-714135C58D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9195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3" name="직선 연결선 12"/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553322" y="867534"/>
            <a:ext cx="2363147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수행방법론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직무분석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7169" name="_x257793528" descr="EMB00002c0811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58"/>
          <a:stretch>
            <a:fillRect/>
          </a:stretch>
        </p:blipFill>
        <p:spPr bwMode="auto">
          <a:xfrm>
            <a:off x="822297" y="1807028"/>
            <a:ext cx="8006748" cy="434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3.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 추진 방법 및 수행 전략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19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-7-</a:t>
            </a:r>
            <a:endParaRPr lang="ko-KR" altLang="en-US" sz="1200" b="1" dirty="0"/>
          </a:p>
        </p:txBody>
      </p:sp>
      <p:cxnSp>
        <p:nvCxnSpPr>
          <p:cNvPr id="21" name="직선 연결선 20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3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3C39184E-FC50-4C17-8B32-1F4252E190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06024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3" name="직선 연결선 12"/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551900" y="867534"/>
            <a:ext cx="296908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수행방법론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직무분석방법론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19" name="object 227"/>
          <p:cNvGraphicFramePr>
            <a:graphicFrameLocks noGrp="1"/>
          </p:cNvGraphicFramePr>
          <p:nvPr/>
        </p:nvGraphicFramePr>
        <p:xfrm>
          <a:off x="896906" y="2153670"/>
          <a:ext cx="8112187" cy="30880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7135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27177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271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419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5146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수집방법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내용</a:t>
                      </a:r>
                      <a:r>
                        <a:rPr lang="en-US" altLang="ko-KR"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</a:t>
                      </a:r>
                      <a:r>
                        <a:rPr lang="ko-KR" altLang="en-US"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적용이 적합한 직무</a:t>
                      </a:r>
                      <a:r>
                        <a:rPr lang="en-US" altLang="ko-KR"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)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장점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단점</a:t>
                      </a:r>
                      <a:endParaRPr sz="11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395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ko-KR" altLang="en-US" sz="1100" b="0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관찰</a:t>
                      </a:r>
                      <a:r>
                        <a:rPr sz="1100" b="0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법</a:t>
                      </a:r>
                      <a:endParaRPr sz="1100" b="0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Malgun Gothic"/>
                      </a:endParaRPr>
                    </a:p>
                  </a:txBody>
                  <a:tcPr marL="0" marR="0" marT="3175" marB="0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000" indent="0">
                        <a:lnSpc>
                          <a:spcPct val="100000"/>
                        </a:lnSpc>
                        <a:spcBef>
                          <a:spcPts val="0"/>
                        </a:spcBef>
                        <a:buNone/>
                        <a:tabLst>
                          <a:tab pos="151130" algn="l"/>
                        </a:tabLst>
                      </a:pPr>
                      <a:r>
                        <a:rPr lang="ko-KR" altLang="en-US" sz="1100" b="0" dirty="0">
                          <a:latin typeface="굴림" panose="020B0600000101010101" pitchFamily="50" charset="-127"/>
                          <a:ea typeface="굴림" panose="020B0600000101010101" pitchFamily="50" charset="-127"/>
                          <a:cs typeface="Gulim"/>
                        </a:rPr>
                        <a:t>직무를 수행하는 사람을 현장에서 직접 관찰 기록</a:t>
                      </a:r>
                      <a:endParaRPr sz="1100" b="0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Gulim"/>
                      </a:endParaRP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육체적 노동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직무수행시간이 짧은 정보에 대해서는 수집이 용이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정신적 활동관찰 불가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직무수행 시간이 긴 경우 곤란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직무 수행에 대한 방해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72668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lang="ko-KR" altLang="en-US" sz="1100" b="0" dirty="0" err="1"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면접법</a:t>
                      </a:r>
                      <a:endParaRPr sz="1100" b="0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Malgun Gothic"/>
                      </a:endParaRPr>
                    </a:p>
                  </a:txBody>
                  <a:tcPr marL="0" marR="0" marT="3175" marB="0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00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86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1130" algn="l"/>
                        </a:tabLst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특정 직무 수행자와 면접을 실시하여 직무에 관한 정보를 획득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개인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집단 </a:t>
                      </a:r>
                      <a:r>
                        <a:rPr lang="ko-KR" altLang="en-US" sz="1100" b="0" kern="1200" dirty="0" err="1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면접법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수행기간이 긴 직무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00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수행기간이 직무의 요약 설명이 가능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면접내용의 신뢰도 문제</a:t>
                      </a:r>
                      <a:r>
                        <a:rPr lang="en-US" altLang="ko-KR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0" kern="1200" dirty="0" err="1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집단면접시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 집단 역학의 발생 가능성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1506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65"/>
                        </a:spcBef>
                      </a:pPr>
                      <a:r>
                        <a:rPr lang="ko-KR" altLang="en-US" sz="11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설문지</a:t>
                      </a:r>
                      <a:r>
                        <a:rPr sz="1100" b="1" spc="-135" dirty="0">
                          <a:solidFill>
                            <a:srgbClr val="231F20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  <a:cs typeface="Malgun Gothic"/>
                        </a:rPr>
                        <a:t>법</a:t>
                      </a:r>
                      <a:endParaRPr sz="1100" b="1" dirty="0">
                        <a:latin typeface="굴림" panose="020B0600000101010101" pitchFamily="50" charset="-127"/>
                        <a:ea typeface="굴림" panose="020B0600000101010101" pitchFamily="50" charset="-127"/>
                        <a:cs typeface="Malgun Gothic"/>
                      </a:endParaRPr>
                    </a:p>
                  </a:txBody>
                  <a:tcPr marL="0" marR="0" marT="3600" marB="0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구조화된 설문지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특성대상 설문지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표준화된 설문지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로 정보획득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대부분의 직무에 사용 가능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정보수집 시간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·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노력이 절약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직무수행자의 정신적 활동 파악 가능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응답결과에 대한 신뢰도 문제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질문지 작성의 난이도 문제</a:t>
                      </a:r>
                    </a:p>
                  </a:txBody>
                  <a:tcPr marL="0" marR="0" marT="72000" marB="0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15290">
                <a:tc>
                  <a:txBody>
                    <a:bodyPr/>
                    <a:lstStyle/>
                    <a:p>
                      <a:pPr algn="ctr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작업기록 및 결과물 분석법</a:t>
                      </a:r>
                    </a:p>
                  </a:txBody>
                  <a:tcPr marL="0" marR="0" marT="3600" marB="0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직무수행자가 실제로 산출해 낸 결과물을 통해 직무정보를 수집</a:t>
                      </a:r>
                      <a:endParaRPr lang="en-US" altLang="ko-KR" sz="1100" b="1" kern="120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  <a:p>
                      <a:pPr marL="72000" fontAlgn="base" latinLnBrk="0"/>
                      <a:endParaRPr lang="ko-KR" altLang="en-US" sz="1100" b="1" kern="120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0" marR="0" marT="7200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직무정보의 질적인 접근 용이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수집 정보의 신뢰도가 높음</a:t>
                      </a:r>
                    </a:p>
                  </a:txBody>
                  <a:tcPr marL="0" marR="0" marT="72000" marB="0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72000" fontAlgn="base" latinLnBrk="0"/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정보량의 문제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결과분석에 많은 시간과 노력이 소요</a:t>
                      </a:r>
                      <a:r>
                        <a:rPr lang="en-US" altLang="ko-KR" sz="1100" b="1" kern="1200" dirty="0">
                          <a:solidFill>
                            <a:schemeClr val="tx1"/>
                          </a:solidFill>
                          <a:effectLst/>
                          <a:latin typeface="굴림" pitchFamily="50" charset="-127"/>
                          <a:ea typeface="굴림" pitchFamily="50" charset="-127"/>
                          <a:cs typeface="+mn-cs"/>
                        </a:rPr>
                        <a:t>)</a:t>
                      </a:r>
                      <a:endParaRPr lang="ko-KR" altLang="en-US" sz="1100" b="1" kern="1200" dirty="0">
                        <a:solidFill>
                          <a:schemeClr val="tx1"/>
                        </a:solidFill>
                        <a:effectLst/>
                        <a:latin typeface="굴림" pitchFamily="50" charset="-127"/>
                        <a:ea typeface="굴림" pitchFamily="50" charset="-127"/>
                        <a:cs typeface="+mn-cs"/>
                      </a:endParaRPr>
                    </a:p>
                  </a:txBody>
                  <a:tcPr marL="0" marR="0" marT="72000" marB="0">
                    <a:lnL w="6350">
                      <a:solidFill>
                        <a:srgbClr val="189CB1"/>
                      </a:solidFill>
                      <a:prstDash val="solid"/>
                    </a:lnL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20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3.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 추진 방법 및 수행 전략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2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TextBox 22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-8-</a:t>
            </a:r>
            <a:endParaRPr lang="ko-KR" altLang="en-US" sz="1200" b="1" dirty="0"/>
          </a:p>
        </p:txBody>
      </p:sp>
      <p:cxnSp>
        <p:nvCxnSpPr>
          <p:cNvPr id="24" name="직선 연결선 23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6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31502D88-935E-4EDA-BAAD-33E9EBBDC4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5814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cxnSp>
        <p:nvCxnSpPr>
          <p:cNvPr id="13" name="직선 연결선 12"/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452338" y="867534"/>
            <a:ext cx="125226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추진절차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8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21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AutoShape 69"/>
          <p:cNvSpPr>
            <a:spLocks noChangeArrowheads="1"/>
          </p:cNvSpPr>
          <p:nvPr/>
        </p:nvSpPr>
        <p:spPr bwMode="auto">
          <a:xfrm>
            <a:off x="5326832" y="1697017"/>
            <a:ext cx="4153350" cy="395288"/>
          </a:xfrm>
          <a:prstGeom prst="homePlate">
            <a:avLst>
              <a:gd name="adj" fmla="val 0"/>
            </a:avLst>
          </a:prstGeom>
          <a:solidFill>
            <a:srgbClr val="4A7386"/>
          </a:solidFill>
          <a:ln w="2857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실효성 </a:t>
            </a:r>
            <a:r>
              <a:rPr lang="ko-KR" altLang="en-US" sz="1300" b="1">
                <a:solidFill>
                  <a:schemeClr val="bg1"/>
                </a:solidFill>
                <a:latin typeface="+mn-ea"/>
              </a:rPr>
              <a:t>있는 모델 도출 및 건의</a:t>
            </a:r>
            <a:endParaRPr lang="ko-KR" altLang="en-US" sz="13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2" name="AutoShape 70"/>
          <p:cNvSpPr>
            <a:spLocks noChangeArrowheads="1"/>
          </p:cNvSpPr>
          <p:nvPr/>
        </p:nvSpPr>
        <p:spPr bwMode="auto">
          <a:xfrm>
            <a:off x="2662537" y="1697017"/>
            <a:ext cx="2808312" cy="395288"/>
          </a:xfrm>
          <a:prstGeom prst="homePlate">
            <a:avLst>
              <a:gd name="adj" fmla="val 41578"/>
            </a:avLst>
          </a:prstGeom>
          <a:solidFill>
            <a:srgbClr val="4A7386"/>
          </a:solidFill>
          <a:ln w="2857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r>
              <a:rPr lang="ko-KR" altLang="en-US" sz="1300" b="1" dirty="0">
                <a:solidFill>
                  <a:schemeClr val="bg1"/>
                </a:solidFill>
                <a:latin typeface="+mn-ea"/>
              </a:rPr>
              <a:t>유사단체 사례 분석 및 직무분석</a:t>
            </a:r>
          </a:p>
        </p:txBody>
      </p:sp>
      <p:sp>
        <p:nvSpPr>
          <p:cNvPr id="23" name="AutoShape 125"/>
          <p:cNvSpPr>
            <a:spLocks noChangeArrowheads="1"/>
          </p:cNvSpPr>
          <p:nvPr/>
        </p:nvSpPr>
        <p:spPr bwMode="auto">
          <a:xfrm>
            <a:off x="371677" y="1697017"/>
            <a:ext cx="2448272" cy="395288"/>
          </a:xfrm>
          <a:prstGeom prst="homePlate">
            <a:avLst>
              <a:gd name="adj" fmla="val 30120"/>
            </a:avLst>
          </a:prstGeom>
          <a:solidFill>
            <a:srgbClr val="4A7386"/>
          </a:solidFill>
          <a:ln w="28575" algn="ctr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latinLnBrk="0" hangingPunct="0">
              <a:defRPr/>
            </a:pPr>
            <a:r>
              <a:rPr lang="ko-KR" altLang="en-US" sz="1300" b="1">
                <a:solidFill>
                  <a:schemeClr val="bg1"/>
                </a:solidFill>
                <a:latin typeface="+mn-ea"/>
              </a:rPr>
              <a:t>실태조사</a:t>
            </a:r>
            <a:endParaRPr lang="ko-KR" altLang="en-US" sz="13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4" name="AutoShape 99"/>
          <p:cNvSpPr>
            <a:spLocks noChangeArrowheads="1"/>
          </p:cNvSpPr>
          <p:nvPr/>
        </p:nvSpPr>
        <p:spPr bwMode="auto">
          <a:xfrm>
            <a:off x="6909470" y="3257163"/>
            <a:ext cx="1413366" cy="685800"/>
          </a:xfrm>
          <a:prstGeom prst="homePlate">
            <a:avLst>
              <a:gd name="adj" fmla="val 25208"/>
            </a:avLst>
          </a:prstGeom>
          <a:solidFill>
            <a:schemeClr val="bg1">
              <a:lumMod val="85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ko-KR" altLang="en-US" sz="1200" b="1">
              <a:latin typeface="+mn-ea"/>
            </a:endParaRPr>
          </a:p>
        </p:txBody>
      </p:sp>
      <p:sp>
        <p:nvSpPr>
          <p:cNvPr id="25" name="Freeform 100"/>
          <p:cNvSpPr>
            <a:spLocks/>
          </p:cNvSpPr>
          <p:nvPr/>
        </p:nvSpPr>
        <p:spPr bwMode="auto">
          <a:xfrm>
            <a:off x="6909470" y="3266688"/>
            <a:ext cx="1361453" cy="252412"/>
          </a:xfrm>
          <a:custGeom>
            <a:avLst/>
            <a:gdLst>
              <a:gd name="T0" fmla="*/ 1205957 w 884"/>
              <a:gd name="T1" fmla="*/ 285864 h 166"/>
              <a:gd name="T2" fmla="*/ 0 w 884"/>
              <a:gd name="T3" fmla="*/ 287385 h 166"/>
              <a:gd name="T4" fmla="*/ 0 w 884"/>
              <a:gd name="T5" fmla="*/ 0 h 166"/>
              <a:gd name="T6" fmla="*/ 1092078 w 884"/>
              <a:gd name="T7" fmla="*/ 0 h 166"/>
              <a:gd name="T8" fmla="*/ 1205957 w 884"/>
              <a:gd name="T9" fmla="*/ 285864 h 1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84"/>
              <a:gd name="T16" fmla="*/ 0 h 166"/>
              <a:gd name="T17" fmla="*/ 884 w 884"/>
              <a:gd name="T18" fmla="*/ 166 h 1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84" h="166">
                <a:moveTo>
                  <a:pt x="884" y="165"/>
                </a:moveTo>
                <a:lnTo>
                  <a:pt x="0" y="166"/>
                </a:lnTo>
                <a:lnTo>
                  <a:pt x="0" y="0"/>
                </a:lnTo>
                <a:lnTo>
                  <a:pt x="801" y="0"/>
                </a:lnTo>
                <a:lnTo>
                  <a:pt x="884" y="165"/>
                </a:lnTo>
                <a:close/>
              </a:path>
            </a:pathLst>
          </a:custGeom>
          <a:solidFill>
            <a:srgbClr val="4A7386"/>
          </a:solidFill>
          <a:ln w="2857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 sz="1200" b="1">
              <a:latin typeface="+mn-ea"/>
            </a:endParaRPr>
          </a:p>
        </p:txBody>
      </p:sp>
      <p:sp>
        <p:nvSpPr>
          <p:cNvPr id="26" name="Text Box 101"/>
          <p:cNvSpPr txBox="1">
            <a:spLocks noChangeArrowheads="1"/>
          </p:cNvSpPr>
          <p:nvPr/>
        </p:nvSpPr>
        <p:spPr bwMode="auto">
          <a:xfrm>
            <a:off x="7212573" y="3220650"/>
            <a:ext cx="6509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>
              <a:spcBef>
                <a:spcPct val="50000"/>
              </a:spcBef>
            </a:pPr>
            <a:r>
              <a:rPr lang="en-US" altLang="ko-KR" sz="1200" b="1" dirty="0">
                <a:solidFill>
                  <a:schemeClr val="bg1"/>
                </a:solidFill>
                <a:latin typeface="+mn-ea"/>
                <a:ea typeface="+mn-ea"/>
              </a:rPr>
              <a:t>Step 5</a:t>
            </a:r>
          </a:p>
        </p:txBody>
      </p:sp>
      <p:sp>
        <p:nvSpPr>
          <p:cNvPr id="27" name="Text Box 102"/>
          <p:cNvSpPr txBox="1">
            <a:spLocks noChangeArrowheads="1"/>
          </p:cNvSpPr>
          <p:nvPr/>
        </p:nvSpPr>
        <p:spPr bwMode="auto">
          <a:xfrm>
            <a:off x="6971108" y="3582381"/>
            <a:ext cx="121700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/>
            <a:r>
              <a:rPr lang="ko-KR" altLang="en-US" sz="1200" b="1">
                <a:latin typeface="+mn-ea"/>
                <a:ea typeface="+mn-ea"/>
              </a:rPr>
              <a:t>최종 대안 마련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28" name="AutoShape 103"/>
          <p:cNvSpPr>
            <a:spLocks noChangeArrowheads="1"/>
          </p:cNvSpPr>
          <p:nvPr/>
        </p:nvSpPr>
        <p:spPr bwMode="auto">
          <a:xfrm>
            <a:off x="842668" y="3266688"/>
            <a:ext cx="1413366" cy="685800"/>
          </a:xfrm>
          <a:prstGeom prst="homePlate">
            <a:avLst>
              <a:gd name="adj" fmla="val 25208"/>
            </a:avLst>
          </a:prstGeom>
          <a:solidFill>
            <a:schemeClr val="bg1">
              <a:lumMod val="85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ko-KR" altLang="en-US" sz="1200" b="1">
              <a:latin typeface="+mn-ea"/>
            </a:endParaRPr>
          </a:p>
        </p:txBody>
      </p:sp>
      <p:sp>
        <p:nvSpPr>
          <p:cNvPr id="29" name="Freeform 104" descr="30%"/>
          <p:cNvSpPr>
            <a:spLocks/>
          </p:cNvSpPr>
          <p:nvPr/>
        </p:nvSpPr>
        <p:spPr bwMode="auto">
          <a:xfrm>
            <a:off x="842668" y="3266688"/>
            <a:ext cx="1361453" cy="252412"/>
          </a:xfrm>
          <a:custGeom>
            <a:avLst/>
            <a:gdLst>
              <a:gd name="T0" fmla="*/ 1914457251 w 884"/>
              <a:gd name="T1" fmla="*/ 381494843 h 166"/>
              <a:gd name="T2" fmla="*/ 0 w 884"/>
              <a:gd name="T3" fmla="*/ 383807605 h 166"/>
              <a:gd name="T4" fmla="*/ 0 w 884"/>
              <a:gd name="T5" fmla="*/ 0 h 166"/>
              <a:gd name="T6" fmla="*/ 1734706899 w 884"/>
              <a:gd name="T7" fmla="*/ 0 h 166"/>
              <a:gd name="T8" fmla="*/ 1914457251 w 884"/>
              <a:gd name="T9" fmla="*/ 381494843 h 1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84"/>
              <a:gd name="T16" fmla="*/ 0 h 166"/>
              <a:gd name="T17" fmla="*/ 884 w 884"/>
              <a:gd name="T18" fmla="*/ 166 h 1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84" h="166">
                <a:moveTo>
                  <a:pt x="884" y="165"/>
                </a:moveTo>
                <a:lnTo>
                  <a:pt x="0" y="166"/>
                </a:lnTo>
                <a:lnTo>
                  <a:pt x="0" y="0"/>
                </a:lnTo>
                <a:lnTo>
                  <a:pt x="801" y="0"/>
                </a:lnTo>
                <a:lnTo>
                  <a:pt x="884" y="165"/>
                </a:lnTo>
                <a:close/>
              </a:path>
            </a:pathLst>
          </a:custGeom>
          <a:solidFill>
            <a:srgbClr val="4A7386"/>
          </a:solidFill>
          <a:ln w="2857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 sz="1200" b="1">
              <a:solidFill>
                <a:schemeClr val="bg1"/>
              </a:solidFill>
              <a:latin typeface="+mn-ea"/>
            </a:endParaRPr>
          </a:p>
        </p:txBody>
      </p:sp>
      <p:sp>
        <p:nvSpPr>
          <p:cNvPr id="30" name="Text Box 105"/>
          <p:cNvSpPr txBox="1">
            <a:spLocks noChangeArrowheads="1"/>
          </p:cNvSpPr>
          <p:nvPr/>
        </p:nvSpPr>
        <p:spPr bwMode="auto">
          <a:xfrm>
            <a:off x="1142422" y="3230175"/>
            <a:ext cx="6509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>
              <a:spcBef>
                <a:spcPct val="50000"/>
              </a:spcBef>
            </a:pPr>
            <a:r>
              <a:rPr lang="en-US" altLang="ko-KR" sz="1200" b="1">
                <a:solidFill>
                  <a:schemeClr val="bg1"/>
                </a:solidFill>
                <a:latin typeface="+mn-ea"/>
                <a:ea typeface="+mn-ea"/>
              </a:rPr>
              <a:t>Step 1</a:t>
            </a:r>
          </a:p>
        </p:txBody>
      </p:sp>
      <p:sp>
        <p:nvSpPr>
          <p:cNvPr id="31" name="Text Box 106"/>
          <p:cNvSpPr txBox="1">
            <a:spLocks noChangeArrowheads="1"/>
          </p:cNvSpPr>
          <p:nvPr/>
        </p:nvSpPr>
        <p:spPr bwMode="auto">
          <a:xfrm>
            <a:off x="688605" y="3573016"/>
            <a:ext cx="165953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ctr" fontAlgn="t" latinLnBrk="0"/>
            <a:r>
              <a:rPr lang="ko-KR" altLang="en-US" sz="1200" b="1">
                <a:latin typeface="+mn-ea"/>
                <a:ea typeface="+mn-ea"/>
              </a:rPr>
              <a:t>현황 및 실태 분석</a:t>
            </a:r>
            <a:endParaRPr lang="en-US" altLang="ko-KR" sz="1200" b="1" dirty="0">
              <a:latin typeface="+mn-ea"/>
              <a:ea typeface="+mn-ea"/>
            </a:endParaRPr>
          </a:p>
        </p:txBody>
      </p:sp>
      <p:sp>
        <p:nvSpPr>
          <p:cNvPr id="32" name="직사각형 49"/>
          <p:cNvSpPr>
            <a:spLocks noChangeArrowheads="1"/>
          </p:cNvSpPr>
          <p:nvPr/>
        </p:nvSpPr>
        <p:spPr bwMode="auto">
          <a:xfrm>
            <a:off x="688604" y="4030275"/>
            <a:ext cx="1760007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>
                <a:latin typeface="+mn-ea"/>
              </a:rPr>
              <a:t> </a:t>
            </a:r>
            <a:r>
              <a:rPr lang="ko-KR" altLang="en-US" sz="1100" b="1">
                <a:latin typeface="+mn-ea"/>
              </a:rPr>
              <a:t>지방의회관련 제도 및 </a:t>
            </a:r>
            <a:endParaRPr lang="en-US" altLang="ko-KR" sz="1100" b="1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100" b="1">
                <a:latin typeface="+mn-ea"/>
              </a:rPr>
              <a:t>  </a:t>
            </a:r>
            <a:r>
              <a:rPr lang="ko-KR" altLang="en-US" sz="1100" b="1">
                <a:latin typeface="+mn-ea"/>
              </a:rPr>
              <a:t>환경 변화 조사</a:t>
            </a:r>
            <a:endParaRPr lang="en-US" altLang="ko-KR" sz="1100" b="1">
              <a:latin typeface="+mn-ea"/>
            </a:endParaRP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altLang="ko-KR" sz="1100" b="1">
                <a:latin typeface="+mn-ea"/>
              </a:rPr>
              <a:t> </a:t>
            </a:r>
            <a:r>
              <a:rPr lang="ko-KR" altLang="en-US" sz="1100" b="1">
                <a:latin typeface="+mn-ea"/>
              </a:rPr>
              <a:t>미래 의정수요 조사 및 </a:t>
            </a:r>
            <a:endParaRPr lang="en-US" altLang="ko-KR" sz="1100" b="1">
              <a:latin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sz="1100" b="1">
                <a:latin typeface="+mn-ea"/>
              </a:rPr>
              <a:t>  </a:t>
            </a:r>
            <a:r>
              <a:rPr lang="ko-KR" altLang="en-US" sz="1100" b="1">
                <a:latin typeface="+mn-ea"/>
              </a:rPr>
              <a:t>개선점 도출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38" name="AutoShape 90"/>
          <p:cNvSpPr>
            <a:spLocks noChangeArrowheads="1"/>
          </p:cNvSpPr>
          <p:nvPr/>
        </p:nvSpPr>
        <p:spPr bwMode="auto">
          <a:xfrm>
            <a:off x="3335109" y="2535430"/>
            <a:ext cx="1413366" cy="685800"/>
          </a:xfrm>
          <a:prstGeom prst="homePlate">
            <a:avLst>
              <a:gd name="adj" fmla="val 25208"/>
            </a:avLst>
          </a:prstGeom>
          <a:solidFill>
            <a:schemeClr val="bg1">
              <a:lumMod val="85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ko-KR" altLang="en-US" sz="1200" b="1">
              <a:latin typeface="+mn-ea"/>
            </a:endParaRPr>
          </a:p>
        </p:txBody>
      </p:sp>
      <p:sp>
        <p:nvSpPr>
          <p:cNvPr id="39" name="Freeform 91"/>
          <p:cNvSpPr>
            <a:spLocks/>
          </p:cNvSpPr>
          <p:nvPr/>
        </p:nvSpPr>
        <p:spPr bwMode="auto">
          <a:xfrm>
            <a:off x="3335109" y="2535430"/>
            <a:ext cx="1361454" cy="252413"/>
          </a:xfrm>
          <a:custGeom>
            <a:avLst/>
            <a:gdLst>
              <a:gd name="T0" fmla="*/ 1914458735 w 884"/>
              <a:gd name="T1" fmla="*/ 381494834 h 166"/>
              <a:gd name="T2" fmla="*/ 0 w 884"/>
              <a:gd name="T3" fmla="*/ 383807605 h 166"/>
              <a:gd name="T4" fmla="*/ 0 w 884"/>
              <a:gd name="T5" fmla="*/ 0 h 166"/>
              <a:gd name="T6" fmla="*/ 1734708243 w 884"/>
              <a:gd name="T7" fmla="*/ 0 h 166"/>
              <a:gd name="T8" fmla="*/ 1914458735 w 884"/>
              <a:gd name="T9" fmla="*/ 381494834 h 1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84"/>
              <a:gd name="T16" fmla="*/ 0 h 166"/>
              <a:gd name="T17" fmla="*/ 884 w 884"/>
              <a:gd name="T18" fmla="*/ 166 h 1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84" h="166">
                <a:moveTo>
                  <a:pt x="884" y="165"/>
                </a:moveTo>
                <a:lnTo>
                  <a:pt x="0" y="166"/>
                </a:lnTo>
                <a:lnTo>
                  <a:pt x="0" y="0"/>
                </a:lnTo>
                <a:lnTo>
                  <a:pt x="801" y="0"/>
                </a:lnTo>
                <a:lnTo>
                  <a:pt x="884" y="165"/>
                </a:lnTo>
                <a:close/>
              </a:path>
            </a:pathLst>
          </a:custGeom>
          <a:solidFill>
            <a:srgbClr val="4A7386"/>
          </a:solidFill>
          <a:ln w="2857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 sz="1200" b="1">
              <a:latin typeface="+mn-ea"/>
            </a:endParaRPr>
          </a:p>
        </p:txBody>
      </p:sp>
      <p:sp>
        <p:nvSpPr>
          <p:cNvPr id="40" name="Text Box 92"/>
          <p:cNvSpPr txBox="1">
            <a:spLocks noChangeArrowheads="1"/>
          </p:cNvSpPr>
          <p:nvPr/>
        </p:nvSpPr>
        <p:spPr bwMode="auto">
          <a:xfrm>
            <a:off x="3619163" y="2500505"/>
            <a:ext cx="6509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>
              <a:spcBef>
                <a:spcPct val="50000"/>
              </a:spcBef>
            </a:pPr>
            <a:r>
              <a:rPr lang="en-US" altLang="ko-KR" sz="1200" b="1" dirty="0">
                <a:solidFill>
                  <a:schemeClr val="bg1"/>
                </a:solidFill>
                <a:latin typeface="+mn-ea"/>
                <a:ea typeface="+mn-ea"/>
              </a:rPr>
              <a:t>Step 2</a:t>
            </a:r>
          </a:p>
        </p:txBody>
      </p:sp>
      <p:sp>
        <p:nvSpPr>
          <p:cNvPr id="41" name="Text Box 89"/>
          <p:cNvSpPr txBox="1">
            <a:spLocks noChangeArrowheads="1"/>
          </p:cNvSpPr>
          <p:nvPr/>
        </p:nvSpPr>
        <p:spPr bwMode="auto">
          <a:xfrm>
            <a:off x="3298542" y="2843522"/>
            <a:ext cx="1470274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/>
            <a:r>
              <a:rPr lang="ko-KR" altLang="en-US" sz="1200" b="1">
                <a:latin typeface="+mn-ea"/>
                <a:ea typeface="+mn-ea"/>
              </a:rPr>
              <a:t>유사단체 사례분석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42" name="Text Box 112"/>
          <p:cNvSpPr txBox="1">
            <a:spLocks noChangeArrowheads="1"/>
          </p:cNvSpPr>
          <p:nvPr/>
        </p:nvSpPr>
        <p:spPr bwMode="auto">
          <a:xfrm>
            <a:off x="3280891" y="3197130"/>
            <a:ext cx="2427313" cy="600164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marL="87313" indent="-87313" algn="l" eaLnBrk="0" latin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100" b="1">
                <a:latin typeface="+mn-ea"/>
              </a:rPr>
              <a:t>인구</a:t>
            </a:r>
            <a:r>
              <a:rPr lang="en-US" altLang="ko-KR" sz="1100" b="1">
                <a:latin typeface="+mn-ea"/>
              </a:rPr>
              <a:t>, </a:t>
            </a:r>
            <a:r>
              <a:rPr lang="ko-KR" altLang="en-US" sz="1100" b="1">
                <a:latin typeface="+mn-ea"/>
              </a:rPr>
              <a:t>재정</a:t>
            </a:r>
            <a:r>
              <a:rPr lang="en-US" altLang="ko-KR" sz="1100" b="1">
                <a:latin typeface="+mn-ea"/>
              </a:rPr>
              <a:t> </a:t>
            </a:r>
            <a:r>
              <a:rPr lang="ko-KR" altLang="en-US" sz="1100" b="1">
                <a:latin typeface="+mn-ea"/>
              </a:rPr>
              <a:t>등이 비슷한</a:t>
            </a:r>
            <a:endParaRPr lang="en-US" altLang="ko-KR" sz="1100" b="1">
              <a:latin typeface="+mn-ea"/>
            </a:endParaRPr>
          </a:p>
          <a:p>
            <a:pPr algn="l" eaLnBrk="0" latinLnBrk="0" hangingPunct="0">
              <a:lnSpc>
                <a:spcPct val="150000"/>
              </a:lnSpc>
              <a:defRPr/>
            </a:pPr>
            <a:r>
              <a:rPr lang="en-US" altLang="ko-KR" sz="1100" b="1">
                <a:latin typeface="+mn-ea"/>
              </a:rPr>
              <a:t>  </a:t>
            </a:r>
            <a:r>
              <a:rPr lang="ko-KR" altLang="en-US" sz="1100" b="1">
                <a:latin typeface="+mn-ea"/>
              </a:rPr>
              <a:t>국내 주요 시군 비교 분석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43" name="AutoShape 90"/>
          <p:cNvSpPr>
            <a:spLocks noChangeArrowheads="1"/>
          </p:cNvSpPr>
          <p:nvPr/>
        </p:nvSpPr>
        <p:spPr bwMode="auto">
          <a:xfrm>
            <a:off x="3339504" y="4328021"/>
            <a:ext cx="1413366" cy="685800"/>
          </a:xfrm>
          <a:prstGeom prst="homePlate">
            <a:avLst>
              <a:gd name="adj" fmla="val 25208"/>
            </a:avLst>
          </a:prstGeom>
          <a:solidFill>
            <a:schemeClr val="bg1">
              <a:lumMod val="85000"/>
            </a:schemeClr>
          </a:solidFill>
          <a:ln w="28575">
            <a:solidFill>
              <a:schemeClr val="bg2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l"/>
            <a:endParaRPr lang="ko-KR" altLang="en-US" sz="1200" b="1">
              <a:latin typeface="+mn-ea"/>
            </a:endParaRPr>
          </a:p>
        </p:txBody>
      </p:sp>
      <p:sp>
        <p:nvSpPr>
          <p:cNvPr id="44" name="Freeform 91"/>
          <p:cNvSpPr>
            <a:spLocks/>
          </p:cNvSpPr>
          <p:nvPr/>
        </p:nvSpPr>
        <p:spPr bwMode="auto">
          <a:xfrm>
            <a:off x="3339504" y="4321929"/>
            <a:ext cx="1361454" cy="252413"/>
          </a:xfrm>
          <a:custGeom>
            <a:avLst/>
            <a:gdLst>
              <a:gd name="T0" fmla="*/ 1914458735 w 884"/>
              <a:gd name="T1" fmla="*/ 381494834 h 166"/>
              <a:gd name="T2" fmla="*/ 0 w 884"/>
              <a:gd name="T3" fmla="*/ 383807605 h 166"/>
              <a:gd name="T4" fmla="*/ 0 w 884"/>
              <a:gd name="T5" fmla="*/ 0 h 166"/>
              <a:gd name="T6" fmla="*/ 1734708243 w 884"/>
              <a:gd name="T7" fmla="*/ 0 h 166"/>
              <a:gd name="T8" fmla="*/ 1914458735 w 884"/>
              <a:gd name="T9" fmla="*/ 381494834 h 1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84"/>
              <a:gd name="T16" fmla="*/ 0 h 166"/>
              <a:gd name="T17" fmla="*/ 884 w 884"/>
              <a:gd name="T18" fmla="*/ 166 h 1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84" h="166">
                <a:moveTo>
                  <a:pt x="884" y="165"/>
                </a:moveTo>
                <a:lnTo>
                  <a:pt x="0" y="166"/>
                </a:lnTo>
                <a:lnTo>
                  <a:pt x="0" y="0"/>
                </a:lnTo>
                <a:lnTo>
                  <a:pt x="801" y="0"/>
                </a:lnTo>
                <a:lnTo>
                  <a:pt x="884" y="165"/>
                </a:lnTo>
                <a:close/>
              </a:path>
            </a:pathLst>
          </a:custGeom>
          <a:solidFill>
            <a:srgbClr val="4A7386"/>
          </a:solidFill>
          <a:ln w="28575">
            <a:solidFill>
              <a:schemeClr val="bg2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defRPr/>
            </a:pPr>
            <a:endParaRPr lang="ko-KR" altLang="en-US" sz="1200" b="1">
              <a:latin typeface="+mn-ea"/>
            </a:endParaRPr>
          </a:p>
        </p:txBody>
      </p:sp>
      <p:sp>
        <p:nvSpPr>
          <p:cNvPr id="45" name="Text Box 92"/>
          <p:cNvSpPr txBox="1">
            <a:spLocks noChangeArrowheads="1"/>
          </p:cNvSpPr>
          <p:nvPr/>
        </p:nvSpPr>
        <p:spPr bwMode="auto">
          <a:xfrm>
            <a:off x="3642608" y="4293096"/>
            <a:ext cx="65094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>
              <a:spcBef>
                <a:spcPct val="50000"/>
              </a:spcBef>
            </a:pPr>
            <a:r>
              <a:rPr lang="en-US" altLang="ko-KR" sz="1200" b="1" dirty="0">
                <a:solidFill>
                  <a:schemeClr val="bg1"/>
                </a:solidFill>
                <a:latin typeface="+mn-ea"/>
                <a:ea typeface="+mn-ea"/>
              </a:rPr>
              <a:t>Step 3</a:t>
            </a:r>
          </a:p>
        </p:txBody>
      </p:sp>
      <p:sp>
        <p:nvSpPr>
          <p:cNvPr id="46" name="Text Box 89"/>
          <p:cNvSpPr txBox="1">
            <a:spLocks noChangeArrowheads="1"/>
          </p:cNvSpPr>
          <p:nvPr/>
        </p:nvSpPr>
        <p:spPr bwMode="auto">
          <a:xfrm>
            <a:off x="3582321" y="4653459"/>
            <a:ext cx="80021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fontAlgn="t" latinLnBrk="0"/>
            <a:r>
              <a:rPr lang="ko-KR" altLang="en-US" sz="1200" b="1">
                <a:latin typeface="+mn-ea"/>
                <a:ea typeface="+mn-ea"/>
              </a:rPr>
              <a:t>직무분석</a:t>
            </a:r>
            <a:endParaRPr lang="ko-KR" altLang="en-US" sz="1200" b="1" dirty="0">
              <a:latin typeface="+mn-ea"/>
              <a:ea typeface="+mn-ea"/>
            </a:endParaRPr>
          </a:p>
        </p:txBody>
      </p:sp>
      <p:sp>
        <p:nvSpPr>
          <p:cNvPr id="47" name="Text Box 112"/>
          <p:cNvSpPr txBox="1">
            <a:spLocks noChangeArrowheads="1"/>
          </p:cNvSpPr>
          <p:nvPr/>
        </p:nvSpPr>
        <p:spPr bwMode="auto">
          <a:xfrm>
            <a:off x="3304337" y="4989721"/>
            <a:ext cx="2280812" cy="1107996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marL="87313" indent="-87313" algn="l" eaLnBrk="0" latin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100" b="1" dirty="0">
                <a:latin typeface="+mn-ea"/>
              </a:rPr>
              <a:t>전라북도 의회 전수 조사</a:t>
            </a:r>
            <a:endParaRPr lang="en-US" altLang="ko-KR" sz="1100" b="1" dirty="0">
              <a:latin typeface="+mn-ea"/>
            </a:endParaRPr>
          </a:p>
          <a:p>
            <a:pPr marL="87313" indent="-87313" algn="l" eaLnBrk="0" latin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100" b="1" dirty="0">
                <a:latin typeface="+mn-ea"/>
              </a:rPr>
              <a:t>업무량 판단</a:t>
            </a:r>
            <a:endParaRPr lang="en-US" altLang="ko-KR" sz="1100" b="1" dirty="0">
              <a:latin typeface="+mn-ea"/>
            </a:endParaRPr>
          </a:p>
          <a:p>
            <a:pPr marL="87313" indent="-87313" algn="l" eaLnBrk="0" latin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100" b="1" dirty="0">
                <a:latin typeface="+mn-ea"/>
              </a:rPr>
              <a:t>조직개편 방안 도출</a:t>
            </a:r>
            <a:endParaRPr lang="en-US" altLang="ko-KR" sz="1100" b="1" dirty="0">
              <a:latin typeface="+mn-ea"/>
            </a:endParaRPr>
          </a:p>
          <a:p>
            <a:pPr marL="87313" indent="-87313" algn="l" eaLnBrk="0" latin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100" b="1" dirty="0">
                <a:latin typeface="+mn-ea"/>
              </a:rPr>
              <a:t>전문가 의견 수렴</a:t>
            </a:r>
            <a:endParaRPr lang="en-US" altLang="ko-KR" sz="1100" b="1" dirty="0">
              <a:latin typeface="+mn-ea"/>
            </a:endParaRPr>
          </a:p>
        </p:txBody>
      </p:sp>
      <p:cxnSp>
        <p:nvCxnSpPr>
          <p:cNvPr id="48" name="꺾인 연결선 47"/>
          <p:cNvCxnSpPr>
            <a:stCxn id="28" idx="3"/>
            <a:endCxn id="38" idx="1"/>
          </p:cNvCxnSpPr>
          <p:nvPr/>
        </p:nvCxnSpPr>
        <p:spPr>
          <a:xfrm flipV="1">
            <a:off x="2256034" y="2878330"/>
            <a:ext cx="1079075" cy="731258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꺾인 연결선 48"/>
          <p:cNvCxnSpPr>
            <a:stCxn id="28" idx="3"/>
            <a:endCxn id="43" idx="1"/>
          </p:cNvCxnSpPr>
          <p:nvPr/>
        </p:nvCxnSpPr>
        <p:spPr>
          <a:xfrm>
            <a:off x="2256034" y="3609588"/>
            <a:ext cx="1083470" cy="1061333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꺾인 연결선 49"/>
          <p:cNvCxnSpPr>
            <a:cxnSpLocks/>
            <a:stCxn id="38" idx="3"/>
            <a:endCxn id="24" idx="1"/>
          </p:cNvCxnSpPr>
          <p:nvPr/>
        </p:nvCxnSpPr>
        <p:spPr>
          <a:xfrm>
            <a:off x="4748475" y="2878330"/>
            <a:ext cx="2160995" cy="721733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꺾인 연결선 50"/>
          <p:cNvCxnSpPr>
            <a:cxnSpLocks/>
            <a:stCxn id="43" idx="3"/>
            <a:endCxn id="24" idx="1"/>
          </p:cNvCxnSpPr>
          <p:nvPr/>
        </p:nvCxnSpPr>
        <p:spPr>
          <a:xfrm flipV="1">
            <a:off x="4752870" y="3600063"/>
            <a:ext cx="2156600" cy="1070858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 Box 113"/>
          <p:cNvSpPr txBox="1">
            <a:spLocks noChangeArrowheads="1"/>
          </p:cNvSpPr>
          <p:nvPr/>
        </p:nvSpPr>
        <p:spPr bwMode="auto">
          <a:xfrm>
            <a:off x="6908605" y="3957401"/>
            <a:ext cx="1561927" cy="82137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marL="87313" indent="-87313" algn="l" eaLnBrk="0" latinLnBrk="0" hangingPunct="0">
              <a:lnSpc>
                <a:spcPct val="150000"/>
              </a:lnSpc>
              <a:buFont typeface="Arial" pitchFamily="34" charset="0"/>
              <a:buChar char="•"/>
              <a:defRPr/>
            </a:pPr>
            <a:r>
              <a:rPr lang="ko-KR" altLang="en-US" sz="1100" b="1" dirty="0">
                <a:latin typeface="+mn-ea"/>
              </a:rPr>
              <a:t>전라북도 의회 위상 및 역할 강화 방안 도출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371677" y="1697017"/>
            <a:ext cx="9108505" cy="4468287"/>
          </a:xfrm>
          <a:prstGeom prst="rect">
            <a:avLst/>
          </a:prstGeom>
          <a:noFill/>
          <a:ln>
            <a:solidFill>
              <a:schemeClr val="accent5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atin typeface="+mn-ea"/>
            </a:endParaRPr>
          </a:p>
        </p:txBody>
      </p:sp>
      <p:sp>
        <p:nvSpPr>
          <p:cNvPr id="8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3. </a:t>
            </a:r>
            <a:r>
              <a:rPr kumimoji="0" lang="ko-KR" altLang="en-US" sz="2000" b="1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연구 추진 방법 및 수행 전략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9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1" name="TextBox 9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-9-</a:t>
            </a:r>
            <a:endParaRPr lang="ko-KR" altLang="en-US" sz="1200" b="1" dirty="0"/>
          </a:p>
        </p:txBody>
      </p:sp>
      <p:cxnSp>
        <p:nvCxnSpPr>
          <p:cNvPr id="92" name="직선 연결선 9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6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DB1909A1-1282-47BB-8CF8-641A56C6D8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87822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906000" cy="6852176"/>
          </a:xfrm>
          <a:prstGeom prst="rect">
            <a:avLst/>
          </a:prstGeom>
          <a:pattFill prst="lgGrid">
            <a:fgClr>
              <a:srgbClr val="E5EEFB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85"/>
          <p:cNvSpPr>
            <a:spLocks noChangeArrowheads="1"/>
          </p:cNvSpPr>
          <p:nvPr/>
        </p:nvSpPr>
        <p:spPr bwMode="auto">
          <a:xfrm>
            <a:off x="0" y="2288407"/>
            <a:ext cx="9906000" cy="1100385"/>
          </a:xfrm>
          <a:prstGeom prst="rect">
            <a:avLst/>
          </a:prstGeom>
          <a:solidFill>
            <a:srgbClr val="4A7386"/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68462" y="1138947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0" y="281323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/>
          <p:cNvGrpSpPr/>
          <p:nvPr/>
        </p:nvGrpSpPr>
        <p:grpSpPr>
          <a:xfrm>
            <a:off x="8218966" y="830574"/>
            <a:ext cx="658877" cy="608194"/>
            <a:chOff x="-792092" y="848688"/>
            <a:chExt cx="2008682" cy="1854167"/>
          </a:xfrm>
        </p:grpSpPr>
        <p:sp>
          <p:nvSpPr>
            <p:cNvPr id="48" name="타원 47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>
              <a:spLocks noChangeAspect="1"/>
            </p:cNvSpPr>
            <p:nvPr/>
          </p:nvSpPr>
          <p:spPr>
            <a:xfrm>
              <a:off x="-545341" y="1076455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8991675" y="287983"/>
            <a:ext cx="419520" cy="387249"/>
            <a:chOff x="-792092" y="848688"/>
            <a:chExt cx="2008682" cy="1854167"/>
          </a:xfrm>
        </p:grpSpPr>
        <p:sp>
          <p:nvSpPr>
            <p:cNvPr id="51" name="타원 50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6980211" y="592053"/>
            <a:ext cx="266032" cy="245568"/>
            <a:chOff x="-792092" y="804714"/>
            <a:chExt cx="2008682" cy="1854167"/>
          </a:xfrm>
        </p:grpSpPr>
        <p:sp>
          <p:nvSpPr>
            <p:cNvPr id="54" name="타원 53"/>
            <p:cNvSpPr/>
            <p:nvPr/>
          </p:nvSpPr>
          <p:spPr>
            <a:xfrm>
              <a:off x="-792092" y="804714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4" name="직선 연결선 63"/>
          <p:cNvCxnSpPr/>
          <p:nvPr/>
        </p:nvCxnSpPr>
        <p:spPr>
          <a:xfrm flipV="1">
            <a:off x="5694525" y="747271"/>
            <a:ext cx="1277897" cy="483522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 flipV="1">
            <a:off x="5983128" y="513692"/>
            <a:ext cx="3008547" cy="737645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95574" y="2248035"/>
            <a:ext cx="9254826" cy="0"/>
          </a:xfrm>
          <a:prstGeom prst="line">
            <a:avLst/>
          </a:prstGeom>
          <a:ln w="3175">
            <a:solidFill>
              <a:schemeClr val="bg1">
                <a:alpha val="3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95574" y="3765685"/>
            <a:ext cx="9254826" cy="0"/>
          </a:xfrm>
          <a:prstGeom prst="line">
            <a:avLst/>
          </a:prstGeom>
          <a:ln w="3175">
            <a:solidFill>
              <a:schemeClr val="bg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289850" y="3733610"/>
            <a:ext cx="9254826" cy="0"/>
          </a:xfrm>
          <a:prstGeom prst="line">
            <a:avLst/>
          </a:prstGeom>
          <a:ln w="19050">
            <a:solidFill>
              <a:schemeClr val="bg1"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5441799" y="2504525"/>
            <a:ext cx="3797386" cy="652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661">
              <a:lnSpc>
                <a:spcPct val="150000"/>
              </a:lnSpc>
              <a:spcBef>
                <a:spcPts val="702"/>
              </a:spcBef>
              <a:tabLst>
                <a:tab pos="850680" algn="l"/>
              </a:tabLst>
            </a:pPr>
            <a:r>
              <a:rPr lang="en-US" altLang="ko-KR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Ⅱ. </a:t>
            </a:r>
            <a:r>
              <a:rPr lang="ko-KR" altLang="en-US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 지방의회 제도 변화</a:t>
            </a:r>
            <a:endParaRPr lang="ko-KR" altLang="en-US" sz="2800" b="1" dirty="0">
              <a:solidFill>
                <a:schemeClr val="bg1"/>
              </a:solidFill>
              <a:latin typeface="Dotum"/>
              <a:cs typeface="Dotum"/>
            </a:endParaRPr>
          </a:p>
        </p:txBody>
      </p:sp>
    </p:spTree>
    <p:extLst>
      <p:ext uri="{BB962C8B-B14F-4D97-AF65-F5344CB8AC3E}">
        <p14:creationId xmlns:p14="http://schemas.microsoft.com/office/powerpoint/2010/main" val="4768248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/>
          <p:cNvSpPr/>
          <p:nvPr/>
        </p:nvSpPr>
        <p:spPr>
          <a:xfrm>
            <a:off x="392715" y="867534"/>
            <a:ext cx="232948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지방자치의 발전과정</a:t>
            </a:r>
          </a:p>
        </p:txBody>
      </p: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-11-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358003"/>
              </p:ext>
            </p:extLst>
          </p:nvPr>
        </p:nvGraphicFramePr>
        <p:xfrm>
          <a:off x="882907" y="2006022"/>
          <a:ext cx="8136890" cy="382897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91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37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시 기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이 </a:t>
                      </a: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슈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1949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제정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도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서울특별시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/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읍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면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도지사</a:t>
                      </a: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서울특별시장은 대통령 임명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읍</a:t>
                      </a: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면장은 의회에서 간선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지방의회는 주민직선으로 구성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1952</a:t>
                      </a:r>
                    </a:p>
                  </a:txBody>
                  <a:tcPr marL="64770" marR="64770" marT="17907" marB="17907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차 지방선거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도의회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/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읍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면의회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피난으로 서울</a:t>
                      </a: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경기</a:t>
                      </a: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강원 제외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1961</a:t>
                      </a:r>
                    </a:p>
                  </a:txBody>
                  <a:tcPr marL="64770" marR="64770" marT="17907" marB="17907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지방자치에 관한 임시조치법 제정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도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서울특별시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/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군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지방자치중단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단체장 임명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 해산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읍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·</a:t>
                      </a:r>
                      <a:r>
                        <a:rPr lang="ko-KR" altLang="en-US" sz="105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면자치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폐지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1972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7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차 헌법개정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유신헌법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지방의회는 </a:t>
                      </a:r>
                      <a:r>
                        <a:rPr lang="ko-KR" altLang="en-US" sz="105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통일시까지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구성하지 않음 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412399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1987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9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차 헌법개정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직선제 개헌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 구성 유보조항 삭제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1991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 선거 실시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선거실시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1995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105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차 전국동시지방선거 실시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단체장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+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87186" y="1583871"/>
            <a:ext cx="2596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ym typeface="Wingdings"/>
              </a:rPr>
              <a:t>  </a:t>
            </a:r>
            <a:r>
              <a:rPr lang="ko-KR" altLang="en-US" sz="1200" b="1" dirty="0"/>
              <a:t>지방자치의 역사</a:t>
            </a:r>
          </a:p>
        </p:txBody>
      </p:sp>
      <p:pic>
        <p:nvPicPr>
          <p:cNvPr id="1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6008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630645" y="1629928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5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/>
          <p:cNvSpPr/>
          <p:nvPr/>
        </p:nvSpPr>
        <p:spPr>
          <a:xfrm>
            <a:off x="388771" y="867534"/>
            <a:ext cx="3204723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법적 근거와 기능  </a:t>
            </a:r>
          </a:p>
        </p:txBody>
      </p: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-12-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8" name="object 236"/>
          <p:cNvSpPr txBox="1"/>
          <p:nvPr/>
        </p:nvSpPr>
        <p:spPr>
          <a:xfrm>
            <a:off x="880139" y="2333368"/>
            <a:ext cx="3785914" cy="3520428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Arial" pitchFamily="34" charset="0"/>
              <a:buChar char="•"/>
            </a:pPr>
            <a:r>
              <a:rPr lang="ko-KR" altLang="en-US" sz="1100" dirty="0"/>
              <a:t>지방의회는 단체장과 함께 지방자치단체를 구성하는 지방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자치단체의 통치기구로</a:t>
            </a:r>
            <a:r>
              <a:rPr lang="en-US" altLang="ko-KR" sz="1100" dirty="0"/>
              <a:t>, </a:t>
            </a:r>
            <a:r>
              <a:rPr lang="ko-KR" altLang="en-US" sz="1100" dirty="0"/>
              <a:t>대한민국 헌법은 지방자치를 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실시하도록 하면서 지방의회의 설치를 규정하고</a:t>
            </a:r>
            <a:r>
              <a:rPr lang="en-US" altLang="ko-KR" sz="1100" dirty="0"/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지방의회의 조직</a:t>
            </a:r>
            <a:r>
              <a:rPr lang="en-US" altLang="ko-KR" sz="1100" dirty="0"/>
              <a:t>, </a:t>
            </a:r>
            <a:r>
              <a:rPr lang="ko-KR" altLang="en-US" sz="1100" dirty="0"/>
              <a:t>권한</a:t>
            </a:r>
            <a:r>
              <a:rPr lang="en-US" altLang="ko-KR" sz="1100" dirty="0"/>
              <a:t>, </a:t>
            </a:r>
            <a:r>
              <a:rPr lang="ko-KR" altLang="en-US" sz="1100" dirty="0"/>
              <a:t>운영 등에 관한 세부사항은 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지방자치법에 정해  두고</a:t>
            </a:r>
            <a:r>
              <a:rPr lang="en-US" altLang="ko-KR" sz="1100" dirty="0"/>
              <a:t>, </a:t>
            </a:r>
            <a:r>
              <a:rPr lang="ko-KR" altLang="en-US" sz="1100" dirty="0"/>
              <a:t>특히 집행기관의 장인 단체장에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</a:t>
            </a:r>
            <a:r>
              <a:rPr lang="ko-KR" altLang="en-US" sz="1100" dirty="0"/>
              <a:t> 대한 견제기관으로서 지방의회를 두도록 하고 있음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</a:t>
            </a:r>
          </a:p>
          <a:p>
            <a:pPr marL="171450" indent="-171450" fontAlgn="base">
              <a:lnSpc>
                <a:spcPct val="150000"/>
              </a:lnSpc>
              <a:buFontTx/>
              <a:buChar char="-"/>
            </a:pPr>
            <a:r>
              <a:rPr lang="ko-KR" altLang="en-US" sz="1000" dirty="0"/>
              <a:t>이에 따라 현행 지방자치법은 제</a:t>
            </a:r>
            <a:r>
              <a:rPr lang="en-US" altLang="ko-KR" sz="1000" dirty="0"/>
              <a:t>5</a:t>
            </a:r>
            <a:r>
              <a:rPr lang="ko-KR" altLang="en-US" sz="1000" dirty="0"/>
              <a:t>장</a:t>
            </a:r>
            <a:r>
              <a:rPr lang="en-US" altLang="ko-KR" sz="1000" dirty="0"/>
              <a:t>(</a:t>
            </a:r>
            <a:r>
              <a:rPr lang="ko-KR" altLang="en-US" sz="1000" dirty="0"/>
              <a:t>지방자치법 제</a:t>
            </a:r>
            <a:r>
              <a:rPr lang="en-US" altLang="ko-KR" sz="1000" dirty="0"/>
              <a:t>30</a:t>
            </a:r>
            <a:r>
              <a:rPr lang="ko-KR" altLang="en-US" sz="1000" dirty="0"/>
              <a:t>조</a:t>
            </a:r>
            <a:r>
              <a:rPr lang="en-US" altLang="ko-KR" sz="1000" dirty="0"/>
              <a:t>~</a:t>
            </a:r>
            <a:r>
              <a:rPr lang="ko-KR" altLang="en-US" sz="1000" dirty="0"/>
              <a:t>제</a:t>
            </a:r>
            <a:r>
              <a:rPr lang="en-US" altLang="ko-KR" sz="1000" dirty="0"/>
              <a:t>92</a:t>
            </a:r>
            <a:r>
              <a:rPr lang="ko-KR" altLang="en-US" sz="1000" dirty="0"/>
              <a:t>조</a:t>
            </a:r>
            <a:r>
              <a:rPr lang="en-US" altLang="ko-KR" sz="1000" dirty="0"/>
              <a:t>) </a:t>
            </a:r>
            <a:r>
              <a:rPr lang="ko-KR" altLang="en-US" sz="1000" dirty="0"/>
              <a:t>에서 지방의회의 조직</a:t>
            </a:r>
            <a:r>
              <a:rPr lang="en-US" altLang="ko-KR" sz="1000" dirty="0"/>
              <a:t>, </a:t>
            </a:r>
            <a:r>
              <a:rPr lang="ko-KR" altLang="en-US" sz="1000" dirty="0"/>
              <a:t>지방의회의원</a:t>
            </a:r>
            <a:r>
              <a:rPr lang="en-US" altLang="ko-KR" sz="1000" dirty="0"/>
              <a:t>, </a:t>
            </a:r>
            <a:r>
              <a:rPr lang="ko-KR" altLang="en-US" sz="1000" dirty="0"/>
              <a:t>권한</a:t>
            </a:r>
            <a:r>
              <a:rPr lang="en-US" altLang="ko-KR" sz="1000" dirty="0"/>
              <a:t>,  </a:t>
            </a:r>
            <a:r>
              <a:rPr lang="ko-KR" altLang="en-US" sz="1000" dirty="0"/>
              <a:t>소집과 회기</a:t>
            </a:r>
            <a:r>
              <a:rPr lang="en-US" altLang="ko-KR" sz="1000" dirty="0"/>
              <a:t>, </a:t>
            </a:r>
          </a:p>
          <a:p>
            <a:pPr fontAlgn="base">
              <a:lnSpc>
                <a:spcPct val="150000"/>
              </a:lnSpc>
            </a:pPr>
            <a:r>
              <a:rPr lang="en-US" altLang="ko-KR" sz="1000" dirty="0"/>
              <a:t>      </a:t>
            </a:r>
            <a:r>
              <a:rPr lang="ko-KR" altLang="en-US" sz="1000" dirty="0"/>
              <a:t>의장과 부의장</a:t>
            </a:r>
            <a:r>
              <a:rPr lang="en-US" altLang="ko-KR" sz="1000" dirty="0"/>
              <a:t>, </a:t>
            </a:r>
            <a:r>
              <a:rPr lang="ko-KR" altLang="en-US" sz="1000" dirty="0"/>
              <a:t>위원회</a:t>
            </a:r>
            <a:r>
              <a:rPr lang="en-US" altLang="ko-KR" sz="1000" dirty="0"/>
              <a:t>, </a:t>
            </a:r>
            <a:r>
              <a:rPr lang="ko-KR" altLang="en-US" sz="1000" dirty="0"/>
              <a:t>회의</a:t>
            </a:r>
            <a:r>
              <a:rPr lang="en-US" altLang="ko-KR" sz="1000" dirty="0"/>
              <a:t>, </a:t>
            </a:r>
            <a:r>
              <a:rPr lang="ko-KR" altLang="en-US" sz="1000" dirty="0"/>
              <a:t>청원</a:t>
            </a:r>
            <a:r>
              <a:rPr lang="en-US" altLang="ko-KR" sz="1000" dirty="0"/>
              <a:t>, </a:t>
            </a:r>
            <a:r>
              <a:rPr lang="ko-KR" altLang="en-US" sz="1000" dirty="0"/>
              <a:t>의원의 사직</a:t>
            </a:r>
            <a:r>
              <a:rPr lang="en-US" altLang="ko-KR" sz="1000" dirty="0"/>
              <a:t>·</a:t>
            </a:r>
            <a:r>
              <a:rPr lang="ko-KR" altLang="en-US" sz="1000" dirty="0"/>
              <a:t>퇴직과 자격</a:t>
            </a:r>
            <a:endParaRPr lang="en-US" altLang="ko-KR" sz="1000" dirty="0"/>
          </a:p>
          <a:p>
            <a:pPr fontAlgn="base">
              <a:lnSpc>
                <a:spcPct val="150000"/>
              </a:lnSpc>
            </a:pPr>
            <a:r>
              <a:rPr lang="en-US" altLang="ko-KR" sz="1000" dirty="0"/>
              <a:t>      </a:t>
            </a:r>
            <a:r>
              <a:rPr lang="ko-KR" altLang="en-US" sz="1000" dirty="0"/>
              <a:t>심사</a:t>
            </a:r>
            <a:r>
              <a:rPr lang="en-US" altLang="ko-KR" sz="1000" dirty="0"/>
              <a:t>, </a:t>
            </a:r>
            <a:r>
              <a:rPr lang="ko-KR" altLang="en-US" sz="1000" dirty="0"/>
              <a:t>질서</a:t>
            </a:r>
            <a:r>
              <a:rPr lang="en-US" altLang="ko-KR" sz="1000" dirty="0"/>
              <a:t>, </a:t>
            </a:r>
            <a:r>
              <a:rPr lang="ko-KR" altLang="en-US" sz="1000" dirty="0"/>
              <a:t>징계</a:t>
            </a:r>
            <a:r>
              <a:rPr lang="en-US" altLang="ko-KR" sz="1000" dirty="0"/>
              <a:t>, </a:t>
            </a:r>
            <a:r>
              <a:rPr lang="ko-KR" altLang="en-US" sz="1000" dirty="0"/>
              <a:t>사무기구와 직원 등에 관한 규정을 두고 있음</a:t>
            </a:r>
            <a:r>
              <a:rPr lang="en-US" altLang="ko-KR" sz="1000" dirty="0"/>
              <a:t>    </a:t>
            </a:r>
            <a:endParaRPr lang="ko-KR" altLang="en-US" sz="1000" dirty="0"/>
          </a:p>
          <a:p>
            <a:pPr marL="171450" indent="-171450" fontAlgn="base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100" dirty="0"/>
          </a:p>
          <a:p>
            <a:pPr marL="171450" indent="-171450" fontAlgn="base">
              <a:lnSpc>
                <a:spcPct val="150000"/>
              </a:lnSpc>
              <a:buFont typeface="Arial" pitchFamily="34" charset="0"/>
              <a:buChar char="•"/>
            </a:pPr>
            <a:endParaRPr lang="ko-KR" altLang="en-US" sz="1100" dirty="0"/>
          </a:p>
        </p:txBody>
      </p:sp>
      <p:sp>
        <p:nvSpPr>
          <p:cNvPr id="59" name="object 230"/>
          <p:cNvSpPr txBox="1"/>
          <p:nvPr/>
        </p:nvSpPr>
        <p:spPr>
          <a:xfrm>
            <a:off x="630622" y="1906435"/>
            <a:ext cx="4156570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지방의회의 헌법적 근거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_x209024480" descr="EMB00003c90187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6312" y="2364236"/>
            <a:ext cx="3880560" cy="33610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5161135" y="5480267"/>
            <a:ext cx="25962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>
                <a:sym typeface="Wingdings"/>
              </a:rPr>
              <a:t>자료</a:t>
            </a:r>
            <a:r>
              <a:rPr lang="en-US" altLang="ko-KR" sz="800" dirty="0">
                <a:sym typeface="Wingdings"/>
              </a:rPr>
              <a:t>: </a:t>
            </a:r>
            <a:r>
              <a:rPr lang="ko-KR" altLang="en-US" sz="800" dirty="0">
                <a:sym typeface="Wingdings"/>
              </a:rPr>
              <a:t>안영훈</a:t>
            </a:r>
            <a:r>
              <a:rPr lang="en-US" altLang="ko-KR" sz="800" dirty="0">
                <a:sym typeface="Wingdings"/>
              </a:rPr>
              <a:t>(2013: 7)</a:t>
            </a:r>
            <a:endParaRPr lang="ko-KR" altLang="en-US" sz="800" dirty="0"/>
          </a:p>
        </p:txBody>
      </p:sp>
      <p:sp>
        <p:nvSpPr>
          <p:cNvPr id="23" name="모서리가 둥근 직사각형 22"/>
          <p:cNvSpPr/>
          <p:nvPr/>
        </p:nvSpPr>
        <p:spPr>
          <a:xfrm>
            <a:off x="4939828" y="1625257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object 230"/>
          <p:cNvSpPr txBox="1"/>
          <p:nvPr/>
        </p:nvSpPr>
        <p:spPr>
          <a:xfrm>
            <a:off x="4943764" y="1902085"/>
            <a:ext cx="4156570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지방자치의 운영원리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770205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-13-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887186" y="2313233"/>
            <a:ext cx="25962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ym typeface="Wingdings"/>
              </a:rPr>
              <a:t>  </a:t>
            </a:r>
            <a:r>
              <a:rPr lang="ko-KR" altLang="en-US" sz="1200" b="1" dirty="0"/>
              <a:t>지방자치법상 지방의회의 지위</a:t>
            </a:r>
            <a:endParaRPr lang="ko-KR" altLang="en-US" sz="1200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0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844918"/>
              </p:ext>
            </p:extLst>
          </p:nvPr>
        </p:nvGraphicFramePr>
        <p:xfrm>
          <a:off x="1046196" y="2735384"/>
          <a:ext cx="7515421" cy="32463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0126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0272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지방의회의 기능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법 적 근 거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86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주민 대표기관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31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‘지방의회의원의 선거’ 규정에서 주민직선에 의한 선출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8657">
                <a:tc row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의결기관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noFill/>
                      <a:prstDash val="soli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39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‘지방의회의 의결사항’ 규정에 근거하여 의결기능 행사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35941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107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‘지방의회 의결에 대한 재의요구와 재소’ 규정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108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‘예산상 </a:t>
                      </a:r>
                      <a:r>
                        <a:rPr lang="ko-KR" altLang="en-US" sz="105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집행불가능한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의결의 재의요구’ 규정 등에서 지방자치단체의 장으로부터 </a:t>
                      </a:r>
                      <a:endParaRPr lang="en-US" altLang="ko-KR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재의요구를 받는 사안에 대하여 제한된 의결권</a:t>
                      </a:r>
                      <a:r>
                        <a:rPr lang="ko-KR" altLang="en-US" sz="105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행사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895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입법기관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22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‘조례’ 규정에 근거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90412399"/>
                  </a:ext>
                </a:extLst>
              </a:tr>
              <a:tr h="78821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감시기관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자치단체 집행부에 대한 행정사무감사 및 조사를 행사하는 감시기관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41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행정사무감사권 및 조사권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42</a:t>
                      </a:r>
                      <a:r>
                        <a:rPr lang="ko-KR" altLang="en-US" sz="105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 ‘행정사무 감사 또는 조사 보고에 대한 처리’ 규정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3250" y="1524000"/>
            <a:ext cx="84881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ko-KR" altLang="en-US" sz="1100" dirty="0"/>
              <a:t>이처럼 헌법에 근거를 둔 지방의회는 주민을 대표하는 최고의결기관으로</a:t>
            </a:r>
            <a:r>
              <a:rPr lang="en-US" altLang="ko-KR" sz="1100" dirty="0"/>
              <a:t>, </a:t>
            </a:r>
            <a:r>
              <a:rPr lang="ko-KR" altLang="en-US" sz="1100" dirty="0"/>
              <a:t>단체장과 집행기관에 대한 감시 통제기능</a:t>
            </a:r>
            <a:r>
              <a:rPr lang="en-US" altLang="ko-KR" sz="1100" dirty="0"/>
              <a:t>, </a:t>
            </a:r>
            <a:r>
              <a:rPr lang="ko-KR" altLang="en-US" sz="1100" dirty="0"/>
              <a:t>조례의 제정 등</a:t>
            </a:r>
            <a:endParaRPr lang="en-US" altLang="ko-KR" sz="1100" dirty="0"/>
          </a:p>
          <a:p>
            <a:r>
              <a:rPr lang="en-US" altLang="ko-KR" sz="1100" dirty="0"/>
              <a:t>    </a:t>
            </a:r>
            <a:r>
              <a:rPr lang="ko-KR" altLang="en-US" sz="1100" dirty="0"/>
              <a:t> 자치입법기능</a:t>
            </a:r>
            <a:r>
              <a:rPr lang="en-US" altLang="ko-KR" sz="1100" dirty="0"/>
              <a:t>, </a:t>
            </a:r>
            <a:r>
              <a:rPr lang="ko-KR" altLang="en-US" sz="1100" dirty="0"/>
              <a:t>예산에 대한 심의의결과 결산기능</a:t>
            </a:r>
            <a:r>
              <a:rPr lang="en-US" altLang="ko-KR" sz="1100" dirty="0"/>
              <a:t>, </a:t>
            </a:r>
            <a:r>
              <a:rPr lang="ko-KR" altLang="en-US" sz="1100" dirty="0"/>
              <a:t>지역발전을 위한 정책추진기능</a:t>
            </a:r>
            <a:r>
              <a:rPr lang="en-US" altLang="ko-KR" sz="1100" dirty="0"/>
              <a:t>, </a:t>
            </a:r>
            <a:r>
              <a:rPr lang="ko-KR" altLang="en-US" sz="1100" dirty="0"/>
              <a:t>주민과의 소통 및 의견수렴기능 등을 담당하는 등 </a:t>
            </a:r>
            <a:endParaRPr lang="en-US" altLang="ko-KR" sz="1100" dirty="0"/>
          </a:p>
          <a:p>
            <a:r>
              <a:rPr lang="en-US" altLang="ko-KR" sz="1100" dirty="0"/>
              <a:t>     </a:t>
            </a:r>
            <a:r>
              <a:rPr lang="ko-KR" altLang="en-US" sz="1100" dirty="0"/>
              <a:t>그 법적 지위와 실제적인 기능이 매우 중요함</a:t>
            </a:r>
          </a:p>
          <a:p>
            <a:pPr marL="171450" indent="-171450">
              <a:buFont typeface="Wingdings" pitchFamily="2" charset="2"/>
              <a:buChar char="§"/>
            </a:pPr>
            <a:endParaRPr lang="ko-KR" altLang="en-US" sz="1100" dirty="0"/>
          </a:p>
        </p:txBody>
      </p:sp>
      <p:pic>
        <p:nvPicPr>
          <p:cNvPr id="19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4" name="직사각형 23"/>
          <p:cNvSpPr/>
          <p:nvPr/>
        </p:nvSpPr>
        <p:spPr>
          <a:xfrm>
            <a:off x="388771" y="867534"/>
            <a:ext cx="3204723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법적 근거와 기능  </a:t>
            </a:r>
          </a:p>
        </p:txBody>
      </p:sp>
    </p:spTree>
    <p:extLst>
      <p:ext uri="{BB962C8B-B14F-4D97-AF65-F5344CB8AC3E}">
        <p14:creationId xmlns:p14="http://schemas.microsoft.com/office/powerpoint/2010/main" val="37345097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직사각형 60"/>
          <p:cNvSpPr/>
          <p:nvPr/>
        </p:nvSpPr>
        <p:spPr>
          <a:xfrm>
            <a:off x="482779" y="867534"/>
            <a:ext cx="290175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-14-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object 230"/>
          <p:cNvSpPr txBox="1"/>
          <p:nvPr/>
        </p:nvSpPr>
        <p:spPr>
          <a:xfrm>
            <a:off x="635847" y="1906435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지방의회의 사무기구의 의의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30645" y="1629928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object 236"/>
          <p:cNvSpPr txBox="1"/>
          <p:nvPr/>
        </p:nvSpPr>
        <p:spPr>
          <a:xfrm>
            <a:off x="880139" y="2333368"/>
            <a:ext cx="3785914" cy="3228040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집행기관과 마찬가지로  지방의회도 자율적이고 효율적인 의정활동을 지원하고 행정사무를 처리하기 위하여 조직과 인력을 필요로 함</a:t>
            </a: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지방의회 사무기구는 의회의 일반 행정사무뿐만 아니라 지방의정활동과 관련된 사무를 처리하고</a:t>
            </a:r>
            <a:r>
              <a:rPr lang="en-US" altLang="ko-KR" sz="1100" dirty="0"/>
              <a:t>, </a:t>
            </a:r>
            <a:r>
              <a:rPr lang="ko-KR" altLang="en-US" sz="1100" dirty="0"/>
              <a:t>지방의원의 의정활동을 지원하는 종합적인 사무조직으로서 지방의회를 지원하기 위한 핵심적 기관임</a:t>
            </a:r>
            <a:r>
              <a:rPr lang="en-US" altLang="ko-KR" sz="1100" dirty="0"/>
              <a:t>(</a:t>
            </a:r>
            <a:r>
              <a:rPr lang="ko-KR" altLang="en-US" sz="1100" dirty="0" err="1"/>
              <a:t>이관행</a:t>
            </a:r>
            <a:r>
              <a:rPr lang="en-US" altLang="ko-KR" sz="1100" dirty="0"/>
              <a:t>, 2020: 179)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- </a:t>
            </a:r>
            <a:r>
              <a:rPr lang="ko-KR" altLang="en-US" sz="1100" dirty="0"/>
              <a:t>지방행정이 복잡</a:t>
            </a:r>
            <a:r>
              <a:rPr lang="ko-KR" altLang="en-US" sz="1100" dirty="0">
                <a:sym typeface="Wingdings"/>
              </a:rPr>
              <a:t>전문화되면서 지방의회의 사무기구는 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의회의 행정사무를 처리하는 데 그치지 않고 지방의원의 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의정활동을 지원하는 기능으로 확대되고 있음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- </a:t>
            </a:r>
            <a:r>
              <a:rPr lang="ko-KR" altLang="en-US" sz="1100" dirty="0">
                <a:sym typeface="Wingdings"/>
              </a:rPr>
              <a:t>다만</a:t>
            </a:r>
            <a:r>
              <a:rPr lang="en-US" altLang="ko-KR" sz="1100" dirty="0">
                <a:sym typeface="Wingdings"/>
              </a:rPr>
              <a:t>, </a:t>
            </a:r>
            <a:r>
              <a:rPr lang="ko-KR" altLang="en-US" sz="1100" dirty="0">
                <a:sym typeface="Wingdings"/>
              </a:rPr>
              <a:t>사무기구가 전문보좌기능을 가지고 있는지에 관해 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우리 지방자치법에는 정함이 없음 </a:t>
            </a:r>
            <a:r>
              <a:rPr lang="en-US" altLang="ko-KR" sz="1100" dirty="0">
                <a:sym typeface="Wingdings"/>
              </a:rPr>
              <a:t>    </a:t>
            </a:r>
          </a:p>
        </p:txBody>
      </p:sp>
      <p:sp>
        <p:nvSpPr>
          <p:cNvPr id="22" name="object 230"/>
          <p:cNvSpPr txBox="1"/>
          <p:nvPr/>
        </p:nvSpPr>
        <p:spPr>
          <a:xfrm>
            <a:off x="4978214" y="1906434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지방의회의 사무기구의 기능 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973012" y="1629927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object 236"/>
          <p:cNvSpPr txBox="1"/>
          <p:nvPr/>
        </p:nvSpPr>
        <p:spPr>
          <a:xfrm>
            <a:off x="5199821" y="2334243"/>
            <a:ext cx="3785914" cy="3228040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지방의회의 주민대표성을 확보하기 위한 주민과 지방의회</a:t>
            </a:r>
            <a:endParaRPr lang="en-US" altLang="ko-KR" sz="1100" dirty="0">
              <a:sym typeface="Wingdings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사이 연계기능 수행</a:t>
            </a:r>
            <a:endParaRPr lang="en-US" altLang="ko-KR" sz="1100" dirty="0">
              <a:sym typeface="Wingdings"/>
            </a:endParaRPr>
          </a:p>
          <a:p>
            <a:pPr fontAlgn="base"/>
            <a:endParaRPr lang="en-US" altLang="ko-KR" sz="1100" dirty="0">
              <a:sym typeface="Wingdings"/>
            </a:endParaRP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입법기관으로서의 지방의회를 지원하기 위한 법제 및 </a:t>
            </a:r>
            <a:endParaRPr lang="en-US" altLang="ko-KR" sz="1100" dirty="0">
              <a:sym typeface="Wingdings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100" dirty="0">
                <a:sym typeface="Wingdings"/>
              </a:rPr>
              <a:t>     </a:t>
            </a:r>
            <a:r>
              <a:rPr lang="ko-KR" altLang="en-US" sz="1100" dirty="0">
                <a:sym typeface="Wingdings"/>
              </a:rPr>
              <a:t>예결산 심의의 보조기능 수행</a:t>
            </a:r>
            <a:endParaRPr lang="en-US" altLang="ko-KR" sz="1100" dirty="0">
              <a:sym typeface="Wingdings"/>
            </a:endParaRPr>
          </a:p>
          <a:p>
            <a:pPr marL="171450" indent="-171450" fontAlgn="base">
              <a:buFont typeface="Wingdings" pitchFamily="2" charset="2"/>
              <a:buChar char="§"/>
            </a:pPr>
            <a:endParaRPr lang="en-US" altLang="ko-KR" sz="1100" dirty="0">
              <a:sym typeface="Wingdings"/>
            </a:endParaRP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의정과 관련한 전문인력을 통해 지방의회의 의결기능 지원</a:t>
            </a:r>
            <a:endParaRPr lang="en-US" altLang="ko-KR" sz="1100" dirty="0">
              <a:sym typeface="Wingdings"/>
            </a:endParaRPr>
          </a:p>
          <a:p>
            <a:pPr marL="171450" indent="-171450" fontAlgn="base">
              <a:buFont typeface="Wingdings" pitchFamily="2" charset="2"/>
              <a:buChar char="§"/>
            </a:pPr>
            <a:endParaRPr lang="en-US" altLang="ko-KR" sz="1100" dirty="0">
              <a:sym typeface="Wingdings"/>
            </a:endParaRP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감시기관으로서의 지방의회를 지원하기 위해 행정사무</a:t>
            </a:r>
            <a:endParaRPr lang="en-US" altLang="ko-KR" sz="1100" dirty="0">
              <a:sym typeface="Wingdings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감사 및 조사기능 보조</a:t>
            </a:r>
            <a:endParaRPr lang="en-US" altLang="ko-KR" sz="1100" dirty="0">
              <a:sym typeface="Wingdings"/>
            </a:endParaRPr>
          </a:p>
          <a:p>
            <a:pPr marL="171450" indent="-171450" fontAlgn="base">
              <a:buFont typeface="Wingdings" pitchFamily="2" charset="2"/>
              <a:buChar char="§"/>
            </a:pPr>
            <a:endParaRPr lang="en-US" altLang="ko-KR" sz="1100" dirty="0">
              <a:sym typeface="Wingdings"/>
            </a:endParaRP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행정부와의 불필요한 긴장관계를 완화하기 위한 상호연계기구로서의 기능 수행</a:t>
            </a:r>
            <a:endParaRPr lang="en-US" altLang="ko-KR" sz="1100" dirty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37869425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-15-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3359526"/>
              </p:ext>
            </p:extLst>
          </p:nvPr>
        </p:nvGraphicFramePr>
        <p:xfrm>
          <a:off x="854785" y="2006142"/>
          <a:ext cx="8136890" cy="359521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6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지방자치법 </a:t>
                      </a:r>
                      <a:r>
                        <a:rPr lang="ko-KR" altLang="en-US" sz="1200" b="1" spc="-135" baseline="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규정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234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1988. 4. 6.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전부개정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법률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4004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82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사무국 등의 설치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시ㆍ도의회에는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사무를 처리하기 위하여 조례로 정하는 바에 의하여 사무국을 둘 수 있으며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사무국에는 사무국장과 직원을 둔다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시ㆍ군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및 자치구의회에는 사무를 처리하기 위하여 조례로 정하는 바에 의하여 간사와 약간 명의 직원을 둘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규정에 의한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사무국장ㆍ간사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및 직원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이하 이 節에서 “事務職員” 이라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은 지방공무원으로 보한다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광역의회의 사무기구</a:t>
                      </a:r>
                      <a:r>
                        <a:rPr lang="ko-KR" altLang="en-US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설치에 관한 법적 근거 마련</a:t>
                      </a: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제정 지방자치법에는 지방의회 사무기구에 관한 규정이 없었음</a:t>
                      </a: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기초의회에는 사무기구를 두고 있지 않음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338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1991. 12. 31.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법률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4464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82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 등의 설치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시ㆍ도의회에는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사무를 처리하기 위하여 조례로 정하는 바에 의하여 사무처를 둘 수 있으며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사무처에는 사무처장과 직원을 둔다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시ㆍ군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및 자치구의회에는 사무를 처리하기 위하여 조례로 정하는 바에 의하여 사무국 또는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사무과를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둘 수 있으며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사무국ㆍ사무과에는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사무국장 또는 사무과장과 직원을 둘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규정에 의한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사무처장ㆍ사무국장ㆍ사무과장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및 직원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이하 이 節에서 “事務職員”이라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은 지방공무원으로 보한다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현재와 같이 지방의회 내부조직으로서 사무기구 지원체제 구성 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712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2007. 5. 11. 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전부개정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법률 제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8423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90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 등의 설치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</a:t>
                      </a: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시ㆍ도의회에는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사무를 처리하기 위하여 조례로 정하는 바에 따라 사무처를 둘 수 있으며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사무처에는 사무처장과 직원을 둔다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</a:t>
                      </a: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시ㆍ군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및 자치구의회에는 사무를 처리하기 위하여 조례로 정하는 바에 따라 사무국 또는 </a:t>
                      </a: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사무과를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둘 수 있으며 </a:t>
                      </a: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사무국ㆍ사무과에는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사무국장 또는 사무과장과 직원을 둘 수 있다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제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규정에 의한 </a:t>
                      </a: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사무처장ㆍ사무국장ㆍ사무과장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및 직원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이하 이 절에서 “사무직원”이라 한다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은 지방공무원으로 보한다</a:t>
                      </a: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전부개정으로 인한 조문 변경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내용 변화 없음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</a:t>
                      </a: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현행</a:t>
                      </a: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887185" y="1567542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en-US" altLang="ko-KR" sz="1200" b="1" dirty="0">
                <a:sym typeface="Wingdings"/>
              </a:rPr>
              <a:t> </a:t>
            </a:r>
            <a:r>
              <a:rPr lang="ko-KR" altLang="en-US" sz="1200" b="1" dirty="0">
                <a:sym typeface="Wingdings"/>
              </a:rPr>
              <a:t>지방의회 사무기구의 조직 </a:t>
            </a:r>
            <a:r>
              <a:rPr lang="en-US" altLang="ko-KR" sz="1200" b="1" dirty="0">
                <a:sym typeface="Wingdings"/>
              </a:rPr>
              <a:t>:</a:t>
            </a:r>
            <a:r>
              <a:rPr lang="ko-KR" altLang="en-US" sz="1200" b="1" dirty="0">
                <a:sym typeface="Wingdings"/>
              </a:rPr>
              <a:t> </a:t>
            </a:r>
            <a:r>
              <a:rPr lang="ko-KR" altLang="en-US" sz="1200" b="1" dirty="0"/>
              <a:t>지방자치법상 지방의회 사무기구 설치의 법적 근거</a:t>
            </a:r>
            <a:endParaRPr lang="ko-KR" altLang="en-US" sz="1200" dirty="0"/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08904" y="867534"/>
            <a:ext cx="290175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</p:spTree>
    <p:extLst>
      <p:ext uri="{BB962C8B-B14F-4D97-AF65-F5344CB8AC3E}">
        <p14:creationId xmlns:p14="http://schemas.microsoft.com/office/powerpoint/2010/main" val="323178683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-16-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14129" y="867534"/>
            <a:ext cx="290175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860065" y="4360438"/>
            <a:ext cx="453934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>
                <a:sym typeface="Wingdings"/>
              </a:rPr>
              <a:t>  의회사무기구 공무원의 직급기준 </a:t>
            </a:r>
            <a:endParaRPr lang="ko-KR" altLang="en-US" sz="1200" dirty="0"/>
          </a:p>
        </p:txBody>
      </p:sp>
      <p:graphicFrame>
        <p:nvGraphicFramePr>
          <p:cNvPr id="21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3347219"/>
              </p:ext>
            </p:extLst>
          </p:nvPr>
        </p:nvGraphicFramePr>
        <p:xfrm>
          <a:off x="853543" y="4718864"/>
          <a:ext cx="8236028" cy="138531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50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66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71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68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4532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62109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342900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 dirty="0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공무원 직급기준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 dirty="0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의회사무처장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 dirty="0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의회사무국장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 dirty="0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의회사무과장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 dirty="0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과장 또는 담당관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0215">
                <a:tc rowSpan="3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  <a:sym typeface="Wingdings"/>
                        </a:rPr>
                        <a:t>도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서울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부산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2973">
                <a:tc v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기타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광역ㆍ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특별자치시도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 또는</a:t>
                      </a: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일반직지방공무원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</a:t>
                      </a:r>
                      <a:r>
                        <a:rPr lang="ko-KR" altLang="en-US" sz="10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266">
                <a:tc gridSpan="2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  <a:sym typeface="Wingdings"/>
                        </a:rPr>
                        <a:t>군구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</a:t>
                      </a: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일반직공무원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noFill/>
                      <a:prstDash val="soli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23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894565"/>
              </p:ext>
            </p:extLst>
          </p:nvPr>
        </p:nvGraphicFramePr>
        <p:xfrm>
          <a:off x="843968" y="2708059"/>
          <a:ext cx="8205979" cy="14086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7148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5344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429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 dirty="0" err="1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의회사무기구명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noFill/>
                      <a:prstDash val="soli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b="1" kern="0" spc="-50">
                          <a:solidFill>
                            <a:schemeClr val="bg1"/>
                          </a:solidFill>
                          <a:effectLst/>
                          <a:latin typeface="KoPub돋움체 Light"/>
                          <a:ea typeface="+mn-ea"/>
                        </a:rPr>
                        <a:t>설치대상</a:t>
                      </a:r>
                      <a:endParaRPr lang="ko-KR" altLang="en-US" sz="1050" kern="0" spc="-50" dirty="0">
                        <a:solidFill>
                          <a:schemeClr val="bg1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402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의회사무처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241300" marR="0" indent="-24130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특별시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광역시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특별자치시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도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특별자치도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의회사무국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지방의원의 정수가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 이상인 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자치구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지방의원의 정</a:t>
                      </a:r>
                      <a:r>
                        <a:rPr lang="ko-KR" altLang="en-US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수가 </a:t>
                      </a:r>
                      <a:r>
                        <a:rPr lang="en-US" altLang="ko-KR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 이상이고 별표 </a:t>
                      </a:r>
                      <a:r>
                        <a:rPr lang="en-US" altLang="ko-KR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  <a:r>
                        <a:rPr lang="ko-KR" altLang="en-US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 실</a:t>
                      </a:r>
                      <a:r>
                        <a:rPr lang="en-US" altLang="ko-KR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-1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국의 설치기준에서 “인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 미만”구간의 기준을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적용받지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아니하는 군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1115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의회사무과</a:t>
                      </a:r>
                      <a:endParaRPr lang="ko-KR" altLang="en-US" sz="10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지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방의원의 정수가 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명 미만인 시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군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구</a:t>
                      </a:r>
                      <a:r>
                        <a:rPr lang="en-US" altLang="ko-KR" sz="1000" kern="0" spc="-2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별표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3 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호 실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국의 설치기준에서 “인구 </a:t>
                      </a: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10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만 미만”구간의 기준을 </a:t>
                      </a:r>
                      <a:r>
                        <a:rPr lang="ko-KR" altLang="en-US" sz="1000" kern="0" spc="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적용받는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 군</a:t>
                      </a: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855835" y="2283367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en-US" altLang="ko-KR" sz="1200" b="1" dirty="0">
                <a:sym typeface="Wingdings"/>
              </a:rPr>
              <a:t> </a:t>
            </a:r>
            <a:r>
              <a:rPr lang="ko-KR" altLang="en-US" sz="1200" b="1" dirty="0">
                <a:sym typeface="Wingdings"/>
              </a:rPr>
              <a:t> 의회사무기구 설치기준</a:t>
            </a:r>
            <a:endParaRPr lang="ko-KR" altLang="en-US" sz="1200" dirty="0"/>
          </a:p>
        </p:txBody>
      </p:sp>
      <p:sp>
        <p:nvSpPr>
          <p:cNvPr id="26" name="TextBox 25"/>
          <p:cNvSpPr txBox="1"/>
          <p:nvPr/>
        </p:nvSpPr>
        <p:spPr>
          <a:xfrm>
            <a:off x="713250" y="1597150"/>
            <a:ext cx="87669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ko-KR" altLang="en-US" sz="1100" dirty="0">
                <a:latin typeface="KoPub돋움체 Light"/>
              </a:rPr>
              <a:t>지방자치법 제</a:t>
            </a:r>
            <a:r>
              <a:rPr lang="en-US" altLang="ko-KR" sz="1100" dirty="0">
                <a:latin typeface="KoPub돋움체 Light"/>
              </a:rPr>
              <a:t>90</a:t>
            </a:r>
            <a:r>
              <a:rPr lang="ko-KR" altLang="en-US" sz="1100" dirty="0">
                <a:latin typeface="KoPub돋움체 Light"/>
              </a:rPr>
              <a:t>조에 따라 설치하는 시</a:t>
            </a:r>
            <a:r>
              <a:rPr lang="en-US" altLang="ko-KR" sz="1100" dirty="0">
                <a:latin typeface="KoPub돋움체 Light"/>
              </a:rPr>
              <a:t>·</a:t>
            </a:r>
            <a:r>
              <a:rPr lang="ko-KR" altLang="en-US" sz="1100" dirty="0">
                <a:latin typeface="KoPub돋움체 Light"/>
              </a:rPr>
              <a:t>도의 의회사무처</a:t>
            </a:r>
            <a:r>
              <a:rPr lang="en-US" altLang="ko-KR" sz="1100" dirty="0">
                <a:latin typeface="KoPub돋움체 Light"/>
              </a:rPr>
              <a:t>, </a:t>
            </a:r>
            <a:r>
              <a:rPr lang="ko-KR" altLang="en-US" sz="1100" dirty="0">
                <a:latin typeface="KoPub돋움체 Light"/>
              </a:rPr>
              <a:t>시</a:t>
            </a:r>
            <a:r>
              <a:rPr lang="en-US" altLang="ko-KR" sz="1100" dirty="0">
                <a:latin typeface="KoPub돋움체 Light"/>
              </a:rPr>
              <a:t>·</a:t>
            </a:r>
            <a:r>
              <a:rPr lang="ko-KR" altLang="en-US" sz="1100" dirty="0">
                <a:latin typeface="KoPub돋움체 Light"/>
              </a:rPr>
              <a:t>군</a:t>
            </a:r>
            <a:r>
              <a:rPr lang="en-US" altLang="ko-KR" sz="1100" dirty="0">
                <a:latin typeface="KoPub돋움체 Light"/>
              </a:rPr>
              <a:t>·</a:t>
            </a:r>
            <a:r>
              <a:rPr lang="ko-KR" altLang="en-US" sz="1100" dirty="0">
                <a:latin typeface="KoPub돋움체 Light"/>
              </a:rPr>
              <a:t>구의 의회사무국이나 </a:t>
            </a:r>
            <a:r>
              <a:rPr lang="ko-KR" altLang="en-US" sz="1100" dirty="0" err="1">
                <a:latin typeface="KoPub돋움체 Light"/>
              </a:rPr>
              <a:t>의회사무과의</a:t>
            </a:r>
            <a:r>
              <a:rPr lang="ko-KR" altLang="en-US" sz="1100" dirty="0">
                <a:latin typeface="KoPub돋움체 Light"/>
              </a:rPr>
              <a:t> 설치기준과  의회사무기구</a:t>
            </a:r>
            <a:endParaRPr lang="en-US" altLang="ko-KR" sz="1100" dirty="0">
              <a:latin typeface="KoPub돋움체 Light"/>
            </a:endParaRPr>
          </a:p>
          <a:p>
            <a:r>
              <a:rPr lang="en-US" altLang="ko-KR" sz="1100" dirty="0">
                <a:latin typeface="KoPub돋움체 Light"/>
              </a:rPr>
              <a:t>   </a:t>
            </a:r>
            <a:r>
              <a:rPr lang="ko-KR" altLang="en-US" sz="1100" dirty="0">
                <a:latin typeface="KoPub돋움체 Light"/>
              </a:rPr>
              <a:t> 공무원의 직급기준은 </a:t>
            </a:r>
            <a:r>
              <a:rPr lang="en-US" altLang="ko-KR" sz="1100" dirty="0">
                <a:latin typeface="KoPub돋움체 Light"/>
              </a:rPr>
              <a:t>‘</a:t>
            </a:r>
            <a:r>
              <a:rPr lang="ko-KR" altLang="en-US" sz="1100" dirty="0">
                <a:latin typeface="KoPub돋움체 Light"/>
              </a:rPr>
              <a:t>지방자치단체의 행정기구와 정원기준 등에 관한 규정</a:t>
            </a:r>
            <a:r>
              <a:rPr lang="en-US" altLang="ko-KR" sz="1100" dirty="0">
                <a:latin typeface="KoPub돋움체 Light"/>
              </a:rPr>
              <a:t>’ </a:t>
            </a:r>
            <a:r>
              <a:rPr lang="ko-KR" altLang="en-US" sz="1100" dirty="0">
                <a:latin typeface="KoPub돋움체 Light"/>
              </a:rPr>
              <a:t>제</a:t>
            </a:r>
            <a:r>
              <a:rPr lang="en-US" altLang="ko-KR" sz="1100" dirty="0">
                <a:latin typeface="KoPub돋움체 Light"/>
              </a:rPr>
              <a:t>15</a:t>
            </a:r>
            <a:r>
              <a:rPr lang="ko-KR" altLang="en-US" sz="1100" dirty="0">
                <a:latin typeface="KoPub돋움체 Light"/>
              </a:rPr>
              <a:t>조 및 </a:t>
            </a:r>
            <a:r>
              <a:rPr lang="en-US" altLang="ko-KR" sz="1100" dirty="0">
                <a:latin typeface="KoPub돋움체 Light"/>
              </a:rPr>
              <a:t>[</a:t>
            </a:r>
            <a:r>
              <a:rPr lang="ko-KR" altLang="en-US" sz="1100" dirty="0">
                <a:latin typeface="KoPub돋움체 Light"/>
              </a:rPr>
              <a:t>별표 </a:t>
            </a:r>
            <a:r>
              <a:rPr lang="en-US" altLang="ko-KR" sz="1100" dirty="0">
                <a:latin typeface="KoPub돋움체 Light"/>
              </a:rPr>
              <a:t>4]</a:t>
            </a:r>
            <a:r>
              <a:rPr lang="ko-KR" altLang="en-US" sz="1100" dirty="0">
                <a:latin typeface="KoPub돋움체 Light"/>
              </a:rPr>
              <a:t>에서 정하고 있음 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9161738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-17-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761964"/>
              </p:ext>
            </p:extLst>
          </p:nvPr>
        </p:nvGraphicFramePr>
        <p:xfrm>
          <a:off x="882907" y="2011465"/>
          <a:ext cx="8136890" cy="345107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6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지방자치단체의 행정기구와 정원기준 등에 관한 규정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164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1997. 2. 4.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15267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 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①법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 규정에 의하여 설치하는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의회사무국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의회사무국장ㆍ의회사무과장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등 의회사무기구 공무원의 직급기준은 별표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의회사무처의 하부조직으로 담당관을 설치할 수 있으며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의회사무기구에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상임위원회별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전문위원을 둘 수 있다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항의 규정에 의한 전문위원은 의회사무처장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의회사무국장ㆍ의회사무과장의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지휘ㆍ감독을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받는다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의회사무기구의 설치기준을 새로 정함 </a:t>
                      </a:r>
                      <a:endParaRPr lang="en-US" altLang="ko-KR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의회사무기구의 설치기준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[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별표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5]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: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특별시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ㆍ광역시ㆍ도</a:t>
                      </a:r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자치구 및 국이 설치된 시</a:t>
                      </a:r>
                      <a:endParaRPr lang="en-US" altLang="ko-KR" sz="900" b="0" i="0" kern="1200" spc="-5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 및 국이 설치되지 아니한 시</a:t>
                      </a:r>
                      <a:endParaRPr lang="en-US" altLang="ko-KR" sz="900" b="0" i="0" kern="1200" spc="-5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67289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1998. 8. 31.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15875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 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①법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 규정에 의하여 설치하는 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도의 의회사무처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의회사무국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 등 의회사무기구 공무원의 직급기준은 별표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의회사무처의 하부조직으로 담당관을 설치할 수 있으며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및 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의회사무기구에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상임위원회별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전문위원을 둘 수 있다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항의 규정에 의한 전문위원은 소속위원회의 사무를 처리함에 있어서 소속위원회 위원장의 지휘를 받으며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그 외의 일반적인 사무에 대하여는 의회사무처장 또는 의회사무국장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의회사무과장의 지휘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감독을 받는다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.&lt;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1998·8·31&gt;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의회사무기구의 설치기준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[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별표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5]</a:t>
                      </a: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: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특별시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ㆍ광역시ㆍ도</a:t>
                      </a:r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상임위원회가 설치된 </a:t>
                      </a: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ㆍ자치구</a:t>
                      </a:r>
                      <a:endParaRPr lang="en-US" altLang="ko-KR" sz="900" b="0" i="0" kern="1200" spc="-5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 및</a:t>
                      </a:r>
                      <a:r>
                        <a:rPr lang="ko-KR" altLang="en-US" sz="900" b="0" i="0" kern="1200" spc="-50" baseline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상임위원회가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설치되지 아니한 </a:t>
                      </a: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ㆍ자치구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21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3" name="직선 연결선 22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그룹 23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5" name="타원 24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" name="타원 25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7" name="직선 연결선 26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855835" y="1567542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 </a:t>
            </a:r>
            <a:r>
              <a:rPr lang="ko-KR" altLang="en-US" sz="1200" b="1" dirty="0">
                <a:sym typeface="Wingdings"/>
              </a:rPr>
              <a:t> 의회사무기구 설치기준의 변화</a:t>
            </a:r>
            <a:endParaRPr lang="ko-KR" altLang="en-US" sz="1200" dirty="0"/>
          </a:p>
        </p:txBody>
      </p:sp>
      <p:sp>
        <p:nvSpPr>
          <p:cNvPr id="30" name="직사각형 29"/>
          <p:cNvSpPr/>
          <p:nvPr/>
        </p:nvSpPr>
        <p:spPr>
          <a:xfrm>
            <a:off x="503679" y="867534"/>
            <a:ext cx="290175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</p:spTree>
    <p:extLst>
      <p:ext uri="{BB962C8B-B14F-4D97-AF65-F5344CB8AC3E}">
        <p14:creationId xmlns:p14="http://schemas.microsoft.com/office/powerpoint/2010/main" val="29912032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-18-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561269"/>
              </p:ext>
            </p:extLst>
          </p:nvPr>
        </p:nvGraphicFramePr>
        <p:xfrm>
          <a:off x="882907" y="1597374"/>
          <a:ext cx="8136890" cy="42856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6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2525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지방자치단체의 행정기구와 정원기준 등에 관한 규정</a:t>
                      </a:r>
                      <a:endParaRPr lang="ko-KR" altLang="en-US"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652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1999. 9. 9.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16550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 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①법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 규정에 의하여 설치하는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의회사무국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의회사무국장ㆍ의회사무과장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등 의회사무기구 공무원의 직급기준은 별표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의회사무처의 하부조직으로 담당관을 설치할 수 있으며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의회사무기구에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상임위원회별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전문위원을 둘 수 있다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항의 규정에 의한 전문위원은 소속위원회의 사무를 처리함에 있어서 소속위원회 위원장의 지휘를 받으며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그 외의 일반적인 사무에 대하여는 의회사무처장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의회사무국장ㆍ의회사무과장의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지휘ㆍ감독을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받는다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.&lt;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1998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31&gt;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④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의회사무기구에 두는 담당관과 전문위원의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사무분장등에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관한 사항은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당해지방자치단체의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규칙으로 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 &lt;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신설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1999. 9. 9.&gt;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의회사무기구에 두는 담당관과 전문위원의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사무분장등에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관한 사항은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당해지방자치단체의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규칙으로 정하도록 함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138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1998. 8. 31.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15875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 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①법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 규정에 의하여 설치하는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의회사무국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의회사무국장ㆍ의회사무과장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등 의회사무기구 공무원의 직급기준은 별표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의회사무처의 하부조직으로 담당관을 설치할 수 있으며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의회사무기구에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상임위원회별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전문위원을 둘 수 있다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항의 규정에 의한 전문위원은 소속위원회의 사무를 처리함에 있어서 소속위원회 위원장의 지휘를 받으며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그 외의 일반적인 사무에 대하여는 의회사무처장 또는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의회사무국장ㆍ의회사무과장의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지휘ㆍ감독을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받는다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.&lt;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1998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31&gt;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④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및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시ㆍ군ㆍ구의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의회사무기구에 두는 담당관과 전문위원의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사무분장등에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관한 사항은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당해지방자치단체의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규칙으로 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 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이 경우 미리 지방의회 의장의 의견을 들어야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 &lt;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신설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1999.9.9, 2000.12.30&gt;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지방의정과 지방의회운영의 자율성을 제고하기 위하여 지방의회 사무기구의 직제 및 사무분장에 관한 규칙의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개정시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지방의회 의장의 의견을 듣도록 함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498454" y="867534"/>
            <a:ext cx="290175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</p:spTree>
    <p:extLst>
      <p:ext uri="{BB962C8B-B14F-4D97-AF65-F5344CB8AC3E}">
        <p14:creationId xmlns:p14="http://schemas.microsoft.com/office/powerpoint/2010/main" val="383805811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-19-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1902846"/>
              </p:ext>
            </p:extLst>
          </p:nvPr>
        </p:nvGraphicFramePr>
        <p:xfrm>
          <a:off x="882907" y="1708844"/>
          <a:ext cx="8136890" cy="422801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6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지방자치단체의 행정기구와 정원기준 등에 관한 규정</a:t>
                      </a:r>
                      <a:endParaRPr lang="ko-KR" altLang="en-US"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4527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2006.</a:t>
                      </a: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6. 2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9.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16550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</a:t>
                      </a:r>
                      <a:r>
                        <a:rPr lang="en-US" altLang="ko-K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3 (</a:t>
                      </a:r>
                      <a:r>
                        <a:rPr lang="ko-KR" altLang="en-US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 등</a:t>
                      </a:r>
                      <a:r>
                        <a:rPr lang="en-US" altLang="ko-K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①법 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82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조의 규정에 의하여 설치하는 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도의 의회사무처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의회사무국 또는 </a:t>
                      </a:r>
                      <a:r>
                        <a:rPr lang="ko-KR" altLang="en-US" sz="9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의회사무과장등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의회사무기구 공무원의 직급기준은 별표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의회사무처의 하부조직으로 담당관을 설치할 수 있으며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및 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 위원회에 두는 전문위원의 직급과 정수는 별표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 &lt;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2006.6.29&gt;</a:t>
                      </a:r>
                    </a:p>
                    <a:p>
                      <a:endParaRPr lang="ko-KR" alt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항의 규정에 의한 전문위원은 소속위원회의 사무를 처리함에 있어서 소속위원회위원장의 지휘를 받으며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그 외의 일반적인 사무에 대하여는 의회사무처장 또는 의회사무국장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의회사무과장의 지휘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감독을 받는다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 &lt;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1998.8.31&gt;</a:t>
                      </a:r>
                    </a:p>
                    <a:p>
                      <a:endParaRPr lang="ko-KR" alt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④시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및 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의회사무기구에 두는 담당관과 전문위원의 사무분장 등에 관한 사항은 당해 지방자치단체의 규칙으로 정한다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이 경우 미리 지방의회 의장의 의견을 들어야 한다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  <a:endParaRPr lang="ko-KR" alt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지방자치법 개정에 따라 지방의회에 두는 상임위원회 설치가 자율화되고</a:t>
                      </a:r>
                      <a:r>
                        <a:rPr lang="en-US" altLang="ko-KR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공직선거법 개정으로 의원정수가 감소함에 따라 의회 사무기구 설치기준을 조정함</a:t>
                      </a:r>
                      <a:endParaRPr lang="en-US" altLang="ko-KR" sz="900" b="0" i="0" kern="1200" spc="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171450" marR="0" indent="-17145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Char char="-"/>
                      </a:pPr>
                      <a:endParaRPr lang="en-US" altLang="ko-KR" sz="900" b="0" i="0" kern="1200" spc="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의회사무기구의 설치기준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[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별표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5] 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: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특별시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ㆍ광역시ㆍ도</a:t>
                      </a:r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지방의원의 정수가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인 이상인</a:t>
                      </a:r>
                      <a:r>
                        <a:rPr lang="ko-KR" altLang="en-US" sz="900" b="0" i="0" kern="1200" spc="-50" baseline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ㆍ자치구</a:t>
                      </a:r>
                      <a:endParaRPr lang="en-US" altLang="ko-KR" sz="900" b="0" i="0" kern="1200" spc="-5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</a:t>
                      </a:r>
                      <a:r>
                        <a:rPr lang="en-US" altLang="ko-KR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: </a:t>
                      </a:r>
                      <a:r>
                        <a:rPr lang="ko-KR" altLang="en-US" sz="900" b="0" i="0" kern="1200" spc="-5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 및</a:t>
                      </a:r>
                      <a:r>
                        <a:rPr lang="ko-KR" altLang="en-US" sz="900" b="0" i="0" kern="1200" spc="-50" baseline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지방의원의 정수가 </a:t>
                      </a:r>
                      <a:r>
                        <a:rPr lang="en-US" altLang="ko-KR" sz="900" b="0" i="0" kern="1200" spc="-50" baseline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0" i="0" kern="1200" spc="-50" baseline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인 미만인 </a:t>
                      </a:r>
                      <a:r>
                        <a:rPr lang="ko-KR" altLang="en-US" sz="900" b="0" i="0" kern="1200" spc="-5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ㆍ자치구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050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2007. 12. 13.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전부개정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20445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15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 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 등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 법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90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조에 따라 설치하는 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도의 의회사무처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의회사무국이나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 등 의회사무기구 공무원의 직급기준은 별표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의회사무처의 하부조직으로 담당관을 설치할 수 있으며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도와 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위원회에 두는 전문위원의 직급과 정수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定數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는 별표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항에 따른 전문위원은 소속위원회의 사무를 처리할 때 소속위원회 위원장의 지휘를 받으며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그 외의 일반적인 사무는 의회사무처장이나 의회사무국장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의회사무과장의 지휘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감독을 받는다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④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도와 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의회사무기구에 두는 담당관과 전문위원의 사무분장 등에 관한 사항은 해당 지방자치단체의 규칙으로 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이 경우 미리 지방의회 의장의 의견을 들어야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지방자치법 전부개정에 따른 조문변경</a:t>
                      </a:r>
                      <a:endParaRPr lang="en-US" altLang="ko-KR" sz="900" kern="0" spc="-50" baseline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의회사무처의 설치기준에 특별자치도 포함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29804" y="867534"/>
            <a:ext cx="290175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</p:spTree>
    <p:extLst>
      <p:ext uri="{BB962C8B-B14F-4D97-AF65-F5344CB8AC3E}">
        <p14:creationId xmlns:p14="http://schemas.microsoft.com/office/powerpoint/2010/main" val="23161770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-20-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06685243"/>
              </p:ext>
            </p:extLst>
          </p:nvPr>
        </p:nvGraphicFramePr>
        <p:xfrm>
          <a:off x="882907" y="1752824"/>
          <a:ext cx="8136890" cy="412916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7461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549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05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지방자치단체의 행정기구와 정원기준 등에 관한 규정</a:t>
                      </a:r>
                      <a:endParaRPr lang="ko-KR" altLang="en-US" sz="105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69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2011.</a:t>
                      </a:r>
                      <a:r>
                        <a:rPr lang="en-US" altLang="ko-KR" sz="90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8. 22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23092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15</a:t>
                      </a:r>
                      <a:r>
                        <a:rPr lang="ko-KR" altLang="en-US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의회사무기구의 설치기준 등</a:t>
                      </a:r>
                      <a:r>
                        <a:rPr lang="en-US" altLang="ko-KR" sz="9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 ① 법 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90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조에 따라 설치하는 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도의 의회사무처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의회사무국이나 </a:t>
                      </a:r>
                      <a:r>
                        <a:rPr lang="ko-KR" altLang="en-US" sz="900" b="0" i="0" u="none" strike="noStrike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의회사무과의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설치기준과 의회사무처장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의회사무국장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 등 의회사무기구 공무원의 직급기준은 별표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 의회사무처와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 이상의 지방자치단체가 하나로 합쳐져 관할 인구가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만 명 이상이 된 시 의회사무국에 하부조직으로 담당관을 설치할 수 있으며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도와 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위원회에 두는 전문위원의 직급과 정수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定數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는 별표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와 같다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 &lt;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개정 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2011.8.22&gt;</a:t>
                      </a:r>
                      <a:endParaRPr lang="ko-KR" altLang="en-US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③ 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항에 따른 전문위원은 소속위원회의 사무를 처리할 때 소속위원회 위원장의 지휘를 받으며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그 외의 일반적인 사무는 의회사무처장이나 의회사무국장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의회사무과장의 지휘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감독을 받는다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④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도와 시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군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구의 의회사무기구에 두는 담당관과 전문위원의 사무분장 등에 관한 사항은 해당 지방자치단체의 규칙으로 정한다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이 경우 미리 지방의회 의장의 의견을 들어야 한다</a:t>
                      </a:r>
                      <a:r>
                        <a:rPr lang="en-US" altLang="ko-KR" sz="9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- </a:t>
                      </a:r>
                      <a:r>
                        <a:rPr lang="ko-KR" altLang="en-US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인구 </a:t>
                      </a:r>
                      <a:r>
                        <a:rPr lang="en-US" altLang="ko-KR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만 이상 </a:t>
                      </a:r>
                      <a:r>
                        <a:rPr lang="ko-KR" altLang="en-US" sz="900" b="0" i="0" kern="1200" spc="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통합시에</a:t>
                      </a:r>
                      <a:r>
                        <a:rPr lang="ko-KR" altLang="en-US" sz="900" b="0" i="0" kern="1200" spc="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대해서 의회사무국의 하부조직에 담당관을 설치할 수 있도록 함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713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2012. 6. 29.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23901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상동</a:t>
                      </a:r>
                    </a:p>
                    <a:p>
                      <a:endParaRPr lang="en-US" altLang="ko-KR" sz="900" b="0" i="0" u="none" strike="noStrike" kern="1200" dirty="0">
                        <a:solidFill>
                          <a:schemeClr val="tx1"/>
                        </a:solidFill>
                        <a:effectLst/>
                        <a:latin typeface="KoPub돋움체 Ligh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새로 출범하는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세종특별자치시에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대응하여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자치시에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두는 의회사무기구의 설치 및 직급기준을 정하기 위해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[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별표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4]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개정</a:t>
                      </a:r>
                      <a:endParaRPr lang="en-US" altLang="ko-KR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세종특별자치시는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의회사무처를 둠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34438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2016. 12. 30.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일부개정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27713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호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상동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행정수요 증가에 따라 각 지방자치단체가 행정환경변화에 대응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조직을 보다 자율적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탄력적으로 운영할 수 있도록 행정기준 설치기준 개정</a:t>
                      </a:r>
                      <a:endParaRPr lang="en-US" altLang="ko-KR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-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종전에는 군의 경우 의회사무국을 설치할 수 없었으나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앞으로는 지방의원 정수가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10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명 이상이면서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실ㆍ국이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KoPub돋움체 Light"/>
                          <a:ea typeface="+mn-ea"/>
                          <a:cs typeface="+mn-cs"/>
                        </a:rPr>
                        <a:t> 설치된 군은 의회사무국을 설치할 수 있도록 함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24579" y="867534"/>
            <a:ext cx="290175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</p:spTree>
    <p:extLst>
      <p:ext uri="{BB962C8B-B14F-4D97-AF65-F5344CB8AC3E}">
        <p14:creationId xmlns:p14="http://schemas.microsoft.com/office/powerpoint/2010/main" val="332583380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-21-</a:t>
            </a:r>
            <a:endParaRPr lang="ko-KR" altLang="en-US" sz="1200" b="1" dirty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75196412"/>
              </p:ext>
            </p:extLst>
          </p:nvPr>
        </p:nvGraphicFramePr>
        <p:xfrm>
          <a:off x="680827" y="1901769"/>
          <a:ext cx="8478849" cy="424938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1662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570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9051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구분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지방자치법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dirty="0">
                          <a:solidFill>
                            <a:schemeClr val="bg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Malgun Gothic"/>
                          <a:cs typeface="Malgun Gothic"/>
                        </a:rPr>
                        <a:t>특징</a:t>
                      </a:r>
                      <a:endParaRPr sz="110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06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1988. 4. 6. 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전부개정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83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② 사무직원은 지방의회의 의장과 협의하여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당해지방자치단체의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장이 임명한다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93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1994. 3. 16. 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일부개정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83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② 사무직원은 지방의회의 의장의 추천에 의하여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당해지방자치단체의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장이 임명한다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지방의회 사무직원에 대한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협의권이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추천권으로 변경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9310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2006. 4. 28. 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일부개정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83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② 사무직원은 지방의회의 의장의 추천에 의하여 당해 지방자치단체의 장이 임명한다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지방자치단체의 장은 사무직원 중 별정직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기능직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계약직공무원에 대한 임용권을 지방의회 사무처장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사무국장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·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사무과장에게 위임하여야 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 중 별정직･기능직･계약직 공무원에 대한 임용권을 지방의회의 사무처장･사무국장･사무과장에게 위임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0391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2007. 5. 11. 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전부개정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② 사무직원은 지방의회의 의장의 추천에 따라 그 지방자치단체의 장이 임명한다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지방자치단체의 장은 사무직원 중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별정직ㆍ기능직ㆍ계약직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공무원에 대한 임용권은 지방의회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사무처장ㆍ사무국장ㆍ사무과장에게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위임하여야 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임명에 관한 조항은 동법 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조로 조문 변경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내용 변화 없음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548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2012. 12. 11. </a:t>
                      </a:r>
                      <a:endParaRPr lang="ko-KR" altLang="en-US" sz="900" b="0" kern="0" spc="-50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타법개정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② 사무직원은 지방의회의 의장의 추천에 따라 그 지방자치단체의 장이 임명한다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지방자치단체의 장은 사무직원 중 별정직공무원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지방공무원법 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조의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따른 임기제공무원에 대한 임용권은 지방의회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사무처장ㆍ사무국장ㆍ사무과장에게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위임하여야 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기능직 및 계약직을 폐지하고 기능직은 일반직에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계약직은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일반직ㆍ별정직에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통합하는 지방공무원법 개정에 따른 지방자치법 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 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항 개정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1124582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2013. 7. 16. 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일부개정</a:t>
                      </a:r>
                      <a:endParaRPr lang="en-US" altLang="ko-KR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현행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91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② 사무직원은 지방의회의 의장의 추천에 따라 그 지방자치단체의 장이 임명한다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다만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지방자치단체의 장은 사무직원 중 다음 각 호의 어느 하나에 해당하는 공무원에 대한 임용권은 지방의회 </a:t>
                      </a:r>
                      <a:r>
                        <a:rPr lang="ko-KR" altLang="en-US" sz="900" b="0" kern="0" spc="-5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사무처장ㆍ사무국장ㆍ사무과장에게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위임하여야 한다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.</a:t>
                      </a:r>
                      <a:endParaRPr lang="ko-KR" altLang="en-US" sz="9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1.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별정직공무원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지방공무원법 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25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조의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에 따른 임기제공무원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3.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대통령령으로 정하는 일반직공무원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지방의회 기능직공무원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일부 별정직공무원의 임용권이 지방공무원법 개정으로 지방자치단체의 장에게 이관되면서</a:t>
                      </a:r>
                      <a:r>
                        <a:rPr lang="en-US" altLang="ko-KR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지방의회는</a:t>
                      </a:r>
                      <a:r>
                        <a:rPr lang="ko-KR" altLang="en-US" sz="900" b="0" kern="0" spc="-50" baseline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기존</a:t>
                      </a:r>
                      <a:r>
                        <a:rPr lang="ko-KR" altLang="en-US" sz="900" b="0" kern="0" spc="-5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제도를 유지하기 위한 개정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cxnSp>
        <p:nvCxnSpPr>
          <p:cNvPr id="17" name="직선 연결선 1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535029" y="867534"/>
            <a:ext cx="290175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사무기구 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87185" y="1567542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en-US" altLang="ko-KR" sz="1200" b="1" dirty="0">
                <a:sym typeface="Wingdings"/>
              </a:rPr>
              <a:t> </a:t>
            </a:r>
            <a:r>
              <a:rPr lang="ko-KR" altLang="en-US" sz="1200" b="1" dirty="0">
                <a:sym typeface="Wingdings"/>
              </a:rPr>
              <a:t>지방의회 사무기구의 조직 </a:t>
            </a:r>
            <a:r>
              <a:rPr lang="en-US" altLang="ko-KR" sz="1200" b="1" dirty="0">
                <a:sym typeface="Wingdings"/>
              </a:rPr>
              <a:t>:</a:t>
            </a:r>
            <a:r>
              <a:rPr lang="ko-KR" altLang="en-US" sz="1200" b="1" dirty="0">
                <a:sym typeface="Wingdings"/>
              </a:rPr>
              <a:t> 사무직원의 정원과 임명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39325827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-22-</a:t>
            </a:r>
            <a:endParaRPr lang="ko-KR" altLang="en-US" sz="1200" b="1" dirty="0"/>
          </a:p>
        </p:txBody>
      </p:sp>
      <p:cxnSp>
        <p:nvCxnSpPr>
          <p:cNvPr id="17" name="직선 연결선 1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cxnSp>
        <p:nvCxnSpPr>
          <p:cNvPr id="14" name="직선 연결선 13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직사각형 14"/>
          <p:cNvSpPr/>
          <p:nvPr/>
        </p:nvSpPr>
        <p:spPr>
          <a:xfrm>
            <a:off x="381792" y="867534"/>
            <a:ext cx="3103735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상임위원회 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18" name="object 230"/>
          <p:cNvSpPr txBox="1"/>
          <p:nvPr/>
        </p:nvSpPr>
        <p:spPr>
          <a:xfrm>
            <a:off x="635847" y="1906435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지방의회의 상임위원회의 의의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0" name="모서리가 둥근 직사각형 19"/>
          <p:cNvSpPr/>
          <p:nvPr/>
        </p:nvSpPr>
        <p:spPr>
          <a:xfrm>
            <a:off x="630645" y="1629928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object 236"/>
          <p:cNvSpPr txBox="1"/>
          <p:nvPr/>
        </p:nvSpPr>
        <p:spPr>
          <a:xfrm>
            <a:off x="880139" y="2333368"/>
            <a:ext cx="3785914" cy="339731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우리나라 </a:t>
            </a:r>
            <a:r>
              <a:rPr lang="ko-KR" altLang="en-US" sz="1100" dirty="0" err="1"/>
              <a:t>지방의회는위원회가</a:t>
            </a:r>
            <a:r>
              <a:rPr lang="ko-KR" altLang="en-US" sz="1100" dirty="0"/>
              <a:t> 의안심의의 중심이 되는 위원회중심제도를 채택</a:t>
            </a:r>
            <a:r>
              <a:rPr lang="ko-KR" altLang="en-US" sz="1100" dirty="0">
                <a:sym typeface="Wingdings"/>
              </a:rPr>
              <a:t>운영하고 있음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- </a:t>
            </a:r>
            <a:r>
              <a:rPr lang="ko-KR" altLang="en-US" sz="1100" dirty="0"/>
              <a:t>지방의회는 거의 모든 활동이 위원회를 중심으로 수행</a:t>
            </a:r>
            <a:r>
              <a:rPr lang="en-US" altLang="ko-KR" sz="1100" dirty="0"/>
              <a:t>,</a:t>
            </a:r>
          </a:p>
          <a:p>
            <a:pPr fontAlgn="base"/>
            <a:r>
              <a:rPr lang="ko-KR" altLang="en-US" sz="1100" dirty="0"/>
              <a:t>      의회의 기능이 바로 상임위원회의 기능이라 볼 수 있음</a:t>
            </a:r>
            <a:endParaRPr lang="en-US" altLang="ko-KR" sz="1100" dirty="0"/>
          </a:p>
          <a:p>
            <a:pPr fontAlgn="base"/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상임위원회는 그 소관사항에 관한 의안과 청원</a:t>
            </a:r>
            <a:r>
              <a:rPr lang="en-US" altLang="ko-KR" sz="1100" dirty="0"/>
              <a:t>,</a:t>
            </a:r>
            <a:r>
              <a:rPr lang="ko-KR" altLang="en-US" sz="1100" dirty="0"/>
              <a:t> 기타 법령과 조례에서 정하는 직무를 수행하기 위해 상설적으로 설치되는 위원회임</a:t>
            </a: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상임위원회는 일정수의 의원으로 구성되는 의회의 내부기관으로 본회의 의결에 앞서 회부된 특정한 안건을 심사하거나 입안하여 본회의 의결에 판단의 자료를 제공하고 본회의 의결을 신속하게 만드는 합의제 회의체임 </a:t>
            </a:r>
            <a:endParaRPr lang="en-US" altLang="ko-KR" sz="1100" dirty="0">
              <a:sym typeface="Wingdings"/>
            </a:endParaRPr>
          </a:p>
        </p:txBody>
      </p:sp>
      <p:sp>
        <p:nvSpPr>
          <p:cNvPr id="22" name="object 230"/>
          <p:cNvSpPr txBox="1"/>
          <p:nvPr/>
        </p:nvSpPr>
        <p:spPr>
          <a:xfrm>
            <a:off x="4978214" y="1906434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상임위원회의 기능 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973012" y="1629927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object 236"/>
          <p:cNvSpPr txBox="1"/>
          <p:nvPr/>
        </p:nvSpPr>
        <p:spPr>
          <a:xfrm>
            <a:off x="5199821" y="2334243"/>
            <a:ext cx="3785914" cy="2466293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효율적 전문적 의회 운영을 위한 예비심사의 기능 수행</a:t>
            </a:r>
            <a:endParaRPr lang="en-US" altLang="ko-KR" sz="1100" dirty="0">
              <a:sym typeface="Wingdings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- </a:t>
            </a:r>
            <a:r>
              <a:rPr lang="ko-KR" altLang="en-US" sz="1100" dirty="0"/>
              <a:t>본회의에서 회부된 안건에 대한 심사</a:t>
            </a:r>
            <a:r>
              <a:rPr lang="en-US" altLang="ko-KR" sz="1100" dirty="0"/>
              <a:t>, </a:t>
            </a:r>
            <a:r>
              <a:rPr lang="ko-KR" altLang="en-US" sz="1100" dirty="0"/>
              <a:t>가결된 안건은 </a:t>
            </a:r>
            <a:endParaRPr lang="en-US" altLang="ko-KR" sz="1100" dirty="0"/>
          </a:p>
          <a:p>
            <a:pPr fontAlgn="base"/>
            <a:r>
              <a:rPr lang="en-US" altLang="ko-KR" sz="1100" dirty="0"/>
              <a:t>      </a:t>
            </a:r>
            <a:r>
              <a:rPr lang="ko-KR" altLang="en-US" sz="1100" dirty="0"/>
              <a:t>본회의에 상정하고 부결된 안건은 상임위 단계에서 폐기</a:t>
            </a:r>
            <a:endParaRPr lang="en-US" altLang="ko-KR" sz="1100" dirty="0"/>
          </a:p>
          <a:p>
            <a:pPr fontAlgn="base"/>
            <a:r>
              <a:rPr lang="ko-KR" altLang="en-US" sz="1100" dirty="0"/>
              <a:t>      </a:t>
            </a:r>
            <a:endParaRPr lang="en-US" altLang="ko-KR" sz="1100" dirty="0">
              <a:sym typeface="Wingdings"/>
            </a:endParaRP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위원회 소관사항에 대해서는 실질적 심사기능 수행</a:t>
            </a:r>
            <a:endParaRPr lang="en-US" altLang="ko-KR" sz="1100" dirty="0">
              <a:sym typeface="Wingdings"/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100" dirty="0">
                <a:sym typeface="Wingdings"/>
              </a:rPr>
              <a:t>    -  </a:t>
            </a:r>
            <a:r>
              <a:rPr lang="ko-KR" altLang="en-US" sz="1100" dirty="0">
                <a:sym typeface="Wingdings"/>
              </a:rPr>
              <a:t>본회의와 관계없이 자주적 심사권을 가지며 상임위원회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 스스로 의안 제출이 가능</a:t>
            </a:r>
            <a:r>
              <a:rPr lang="en-US" altLang="ko-KR" sz="1100" dirty="0">
                <a:sym typeface="Wingdings"/>
              </a:rPr>
              <a:t>(</a:t>
            </a:r>
            <a:r>
              <a:rPr lang="ko-KR" altLang="en-US" sz="1100" dirty="0">
                <a:sym typeface="Wingdings"/>
              </a:rPr>
              <a:t>지방자치법</a:t>
            </a:r>
            <a:r>
              <a:rPr lang="en-US" altLang="ko-KR" sz="1100" dirty="0">
                <a:sym typeface="Wingdings"/>
              </a:rPr>
              <a:t> </a:t>
            </a:r>
            <a:r>
              <a:rPr lang="ko-KR" altLang="en-US" sz="1100" dirty="0">
                <a:sym typeface="Wingdings"/>
              </a:rPr>
              <a:t>제</a:t>
            </a:r>
            <a:r>
              <a:rPr lang="en-US" altLang="ko-KR" sz="1100" dirty="0">
                <a:sym typeface="Wingdings"/>
              </a:rPr>
              <a:t>66</a:t>
            </a:r>
            <a:r>
              <a:rPr lang="ko-KR" altLang="en-US" sz="1100" dirty="0">
                <a:sym typeface="Wingdings"/>
              </a:rPr>
              <a:t>조 제</a:t>
            </a:r>
            <a:r>
              <a:rPr lang="en-US" altLang="ko-KR" sz="1100" dirty="0">
                <a:sym typeface="Wingdings"/>
              </a:rPr>
              <a:t>2</a:t>
            </a:r>
            <a:r>
              <a:rPr lang="ko-KR" altLang="en-US" sz="1100" dirty="0">
                <a:sym typeface="Wingdings"/>
              </a:rPr>
              <a:t>항</a:t>
            </a:r>
            <a:r>
              <a:rPr lang="en-US" altLang="ko-KR" sz="1100" dirty="0">
                <a:sym typeface="Wingdings"/>
              </a:rPr>
              <a:t>)</a:t>
            </a:r>
          </a:p>
          <a:p>
            <a:pPr fontAlgn="base"/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- </a:t>
            </a:r>
            <a:r>
              <a:rPr lang="ko-KR" altLang="en-US" sz="1100" dirty="0">
                <a:sym typeface="Wingdings"/>
              </a:rPr>
              <a:t>상임위원회를 통과한 의안은 큰 </a:t>
            </a:r>
            <a:r>
              <a:rPr lang="ko-KR" altLang="en-US" sz="1100" dirty="0" err="1">
                <a:sym typeface="Wingdings"/>
              </a:rPr>
              <a:t>수정없이</a:t>
            </a:r>
            <a:r>
              <a:rPr lang="ko-KR" altLang="en-US" sz="1100" dirty="0">
                <a:sym typeface="Wingdings"/>
              </a:rPr>
              <a:t> 본회의에서 가결</a:t>
            </a:r>
            <a:r>
              <a:rPr lang="en-US" altLang="ko-KR" sz="1100" dirty="0">
                <a:sym typeface="Wingdings"/>
              </a:rPr>
              <a:t>, </a:t>
            </a:r>
            <a:r>
              <a:rPr lang="ko-KR" altLang="en-US" sz="1100" dirty="0">
                <a:sym typeface="Wingdings"/>
              </a:rPr>
              <a:t>  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 </a:t>
            </a:r>
            <a:r>
              <a:rPr lang="ko-KR" altLang="en-US" sz="1100" dirty="0">
                <a:sym typeface="Wingdings"/>
              </a:rPr>
              <a:t>  상임위원회가 제출한 의안은 사실상 상임위원회에 의해</a:t>
            </a:r>
            <a:endParaRPr lang="en-US" altLang="ko-KR" sz="1100" dirty="0">
              <a:sym typeface="Wingdings"/>
            </a:endParaRPr>
          </a:p>
          <a:p>
            <a:pPr fontAlgn="base"/>
            <a:r>
              <a:rPr lang="en-US" altLang="ko-KR" sz="1100" dirty="0">
                <a:sym typeface="Wingdings"/>
              </a:rPr>
              <a:t>      </a:t>
            </a:r>
            <a:r>
              <a:rPr lang="ko-KR" altLang="en-US" sz="1100" dirty="0">
                <a:sym typeface="Wingdings"/>
              </a:rPr>
              <a:t> 결정되는 구조임</a:t>
            </a:r>
            <a:endParaRPr lang="en-US" altLang="ko-KR" sz="1100" dirty="0">
              <a:sym typeface="Wingdings"/>
            </a:endParaRPr>
          </a:p>
        </p:txBody>
      </p:sp>
    </p:spTree>
    <p:extLst>
      <p:ext uri="{BB962C8B-B14F-4D97-AF65-F5344CB8AC3E}">
        <p14:creationId xmlns:p14="http://schemas.microsoft.com/office/powerpoint/2010/main" val="20519150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-23-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graphicFrame>
        <p:nvGraphicFramePr>
          <p:cNvPr id="20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2254414"/>
              </p:ext>
            </p:extLst>
          </p:nvPr>
        </p:nvGraphicFramePr>
        <p:xfrm>
          <a:off x="893792" y="3257884"/>
          <a:ext cx="8155239" cy="23841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1840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7119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구분 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지방자치법의 </a:t>
                      </a:r>
                      <a:r>
                        <a:rPr lang="ko-KR" altLang="en-US" sz="1200" b="1" spc="-135" baseline="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내용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369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위원회 설치  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위원회의 설치</a:t>
                      </a:r>
                      <a:r>
                        <a:rPr lang="en-US" altLang="ko-KR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① 지방의회는 </a:t>
                      </a:r>
                      <a:r>
                        <a:rPr lang="ko-KR" altLang="en-US" sz="105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3" tooltip="팝업으로 이동"/>
                        </a:rPr>
                        <a:t>조례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 정하는 바에 따라 위원회를 둘 수 있다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위원회의 종류는 소관 의안과 청원 등을 </a:t>
                      </a:r>
                      <a:r>
                        <a:rPr lang="ko-KR" altLang="en-US" sz="105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심사ㆍ처리하는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상임위원회와 특정한 안건을 일시적으로 </a:t>
                      </a:r>
                      <a:r>
                        <a:rPr lang="ko-KR" altLang="en-US" sz="105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심사ㆍ처리하기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위한 특별위원회 두 가지로 한다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위원회의 위원은 본회의에서 선임한다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17459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50" baseline="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위원회의 조직</a:t>
                      </a:r>
                      <a:endParaRPr lang="ko-KR" altLang="en-US" sz="105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noFill/>
                      <a:prstDash val="soli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전문위원</a:t>
                      </a:r>
                      <a:r>
                        <a:rPr lang="en-US" altLang="ko-KR" sz="105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① 위원회에는 위원장과 위원의 자치입법활동을 지원하기 위하여 의원이 아닌 전문지식을 가진 위원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이하 “전문위원”이라 한다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을 둔다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전문위원은 위원회에서 의안과 청원 등의 심사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행정사무감사 및 조사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밖의 소관 사항</a:t>
                      </a:r>
                      <a:endParaRPr lang="en-US" altLang="ko-KR" sz="105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과 관련하여 검토보고 및 관련 자료의 </a:t>
                      </a:r>
                      <a:r>
                        <a:rPr lang="ko-KR" altLang="en-US" sz="105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수집ㆍ조사ㆍ연구를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한다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위원회에 두는 전문위원의 직급과 정수 등에 관하여 필요한 사항은 </a:t>
                      </a:r>
                      <a:r>
                        <a:rPr lang="ko-KR" altLang="en-US" sz="105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대통령령</a:t>
                      </a:r>
                      <a:r>
                        <a:rPr lang="ko-KR" altLang="en-US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으로 정한다</a:t>
                      </a:r>
                      <a:r>
                        <a:rPr lang="en-US" altLang="ko-KR" sz="105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713250" y="1889750"/>
            <a:ext cx="8766926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종전에는 기초자치단체의 시</a:t>
            </a:r>
            <a:r>
              <a:rPr lang="ko-KR" altLang="en-US" sz="1100" dirty="0">
                <a:sym typeface="Wingdings"/>
              </a:rPr>
              <a:t>군자치구 의회에서는 지방의원의 수에 따라 상임위원 제도를 운영하거나 특별위원회 제도만 운영</a:t>
            </a:r>
            <a:r>
              <a:rPr lang="en-US" altLang="ko-KR" sz="1100" dirty="0">
                <a:sym typeface="Wingdings"/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en-US" altLang="ko-KR" sz="1100" dirty="0">
                <a:sym typeface="Wingdings"/>
              </a:rPr>
              <a:t>   </a:t>
            </a:r>
            <a:r>
              <a:rPr lang="ko-KR" altLang="en-US" sz="1100" dirty="0">
                <a:sym typeface="Wingdings"/>
              </a:rPr>
              <a:t> </a:t>
            </a:r>
            <a:r>
              <a:rPr lang="en-US" altLang="ko-KR" sz="1100" dirty="0">
                <a:sym typeface="Wingdings"/>
              </a:rPr>
              <a:t>2006</a:t>
            </a:r>
            <a:r>
              <a:rPr lang="ko-KR" altLang="en-US" sz="1100" dirty="0">
                <a:sym typeface="Wingdings"/>
              </a:rPr>
              <a:t>년 지방자치법을 개정</a:t>
            </a:r>
            <a:r>
              <a:rPr lang="en-US" altLang="ko-KR" sz="1100" dirty="0">
                <a:sym typeface="Wingdings"/>
              </a:rPr>
              <a:t>, </a:t>
            </a:r>
            <a:r>
              <a:rPr lang="ko-KR" altLang="en-US" sz="1100" dirty="0">
                <a:sym typeface="Wingdings"/>
              </a:rPr>
              <a:t>광역의회와 기초의회의 구분 없이</a:t>
            </a:r>
            <a:r>
              <a:rPr lang="en-US" altLang="ko-KR" sz="1100" dirty="0">
                <a:sym typeface="Wingdings"/>
              </a:rPr>
              <a:t>, </a:t>
            </a:r>
            <a:r>
              <a:rPr lang="ko-KR" altLang="en-US" sz="1100" dirty="0">
                <a:sym typeface="Wingdings"/>
              </a:rPr>
              <a:t>해당 지방자치단체의 조례로 위원회를 설치하도록 자율화</a:t>
            </a:r>
            <a:endParaRPr lang="en-US" altLang="ko-KR" sz="1100" dirty="0">
              <a:sym typeface="Wingdings"/>
            </a:endParaRPr>
          </a:p>
          <a:p>
            <a:pPr marL="171450" indent="-171450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>
                <a:sym typeface="Wingdings"/>
              </a:rPr>
              <a:t>따라서 상임위원회를 몇 개 설치할 것인가</a:t>
            </a:r>
            <a:r>
              <a:rPr lang="en-US" altLang="ko-KR" sz="1100" dirty="0">
                <a:sym typeface="Wingdings"/>
              </a:rPr>
              <a:t>, </a:t>
            </a:r>
            <a:r>
              <a:rPr lang="ko-KR" altLang="en-US" sz="1100" dirty="0">
                <a:sym typeface="Wingdings"/>
              </a:rPr>
              <a:t>상임위원회의 명칭은 무엇으로 할 것인가는 해당 지방의회의 자율에 의해 위원회 구성운영</a:t>
            </a:r>
            <a:endParaRPr lang="en-US" altLang="ko-KR" sz="1100" dirty="0">
              <a:sym typeface="Wingdings"/>
            </a:endParaRPr>
          </a:p>
          <a:p>
            <a:pPr>
              <a:lnSpc>
                <a:spcPct val="150000"/>
              </a:lnSpc>
            </a:pPr>
            <a:r>
              <a:rPr lang="en-US" altLang="ko-KR" sz="1100" dirty="0">
                <a:sym typeface="Wingdings"/>
              </a:rPr>
              <a:t>     </a:t>
            </a:r>
            <a:r>
              <a:rPr lang="ko-KR" altLang="en-US" sz="1100" dirty="0">
                <a:sym typeface="Wingdings"/>
              </a:rPr>
              <a:t>에</a:t>
            </a:r>
            <a:r>
              <a:rPr lang="en-US" altLang="ko-KR" sz="1100" dirty="0">
                <a:sym typeface="Wingdings"/>
              </a:rPr>
              <a:t> </a:t>
            </a:r>
            <a:r>
              <a:rPr lang="ko-KR" altLang="en-US" sz="1100" dirty="0">
                <a:sym typeface="Wingdings"/>
              </a:rPr>
              <a:t>관한 조례로 정할 수 있는 것임</a:t>
            </a:r>
            <a:endParaRPr lang="ko-KR" altLang="en-US" sz="1100" dirty="0"/>
          </a:p>
        </p:txBody>
      </p:sp>
      <p:pic>
        <p:nvPicPr>
          <p:cNvPr id="1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81792" y="867534"/>
            <a:ext cx="3103735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상임위원회 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87185" y="1572767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sym typeface="Wingdings"/>
              </a:rPr>
              <a:t>3) </a:t>
            </a:r>
            <a:r>
              <a:rPr lang="ko-KR" altLang="en-US" sz="1200" b="1" dirty="0">
                <a:sym typeface="Wingdings"/>
              </a:rPr>
              <a:t>지방의회 상임위원회 조직의 법적 근거 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97445337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-24-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713250" y="1530528"/>
            <a:ext cx="876692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Wingdings" pitchFamily="2" charset="2"/>
              <a:buChar char="§"/>
            </a:pPr>
            <a:r>
              <a:rPr lang="ko-KR" altLang="en-US" sz="1100" dirty="0"/>
              <a:t>다만</a:t>
            </a:r>
            <a:r>
              <a:rPr lang="en-US" altLang="ko-KR" sz="1100" dirty="0"/>
              <a:t>, </a:t>
            </a:r>
            <a:r>
              <a:rPr lang="ko-KR" altLang="en-US" sz="1100" dirty="0"/>
              <a:t>실상은 </a:t>
            </a:r>
            <a:r>
              <a:rPr lang="ko-KR" altLang="en-US" sz="1100" b="1" dirty="0"/>
              <a:t>지방자치단체의 행정기구와 정원기준 등에 관한 규정 </a:t>
            </a:r>
            <a:r>
              <a:rPr lang="ko-KR" altLang="en-US" sz="1100" dirty="0"/>
              <a:t>제</a:t>
            </a:r>
            <a:r>
              <a:rPr lang="en-US" altLang="ko-KR" sz="1100" dirty="0"/>
              <a:t>15</a:t>
            </a:r>
            <a:r>
              <a:rPr lang="ko-KR" altLang="en-US" sz="1100" dirty="0"/>
              <a:t>조 제 </a:t>
            </a:r>
            <a:r>
              <a:rPr lang="en-US" altLang="ko-KR" sz="1100" dirty="0"/>
              <a:t>2 </a:t>
            </a:r>
            <a:r>
              <a:rPr lang="ko-KR" altLang="en-US" sz="1100" dirty="0"/>
              <a:t>항 및 </a:t>
            </a:r>
            <a:r>
              <a:rPr lang="en-US" altLang="ko-KR" sz="1100" dirty="0"/>
              <a:t>[</a:t>
            </a:r>
            <a:r>
              <a:rPr lang="ko-KR" altLang="en-US" sz="1100" dirty="0"/>
              <a:t>별표</a:t>
            </a:r>
            <a:r>
              <a:rPr lang="en-US" altLang="ko-KR" sz="1100" dirty="0"/>
              <a:t>5]</a:t>
            </a:r>
            <a:r>
              <a:rPr lang="ko-KR" altLang="en-US" sz="1100" dirty="0"/>
              <a:t>에서</a:t>
            </a:r>
            <a:r>
              <a:rPr lang="en-US" altLang="ko-KR" sz="1100" dirty="0"/>
              <a:t> </a:t>
            </a:r>
            <a:r>
              <a:rPr lang="ko-KR" altLang="en-US" sz="1100" dirty="0" err="1" smtClean="0"/>
              <a:t>시ㆍ도</a:t>
            </a:r>
            <a:r>
              <a:rPr lang="ko-KR" altLang="en-US" sz="1100" dirty="0" smtClean="0"/>
              <a:t> </a:t>
            </a:r>
            <a:r>
              <a:rPr lang="ko-KR" altLang="en-US" sz="1100" dirty="0"/>
              <a:t>및 </a:t>
            </a:r>
            <a:r>
              <a:rPr lang="ko-KR" altLang="en-US" sz="1100" dirty="0" err="1" smtClean="0"/>
              <a:t>시ㆍ군ㆍ자치구</a:t>
            </a:r>
            <a:r>
              <a:rPr lang="ko-KR" altLang="en-US" sz="1100" dirty="0" smtClean="0"/>
              <a:t> 위원회에</a:t>
            </a:r>
            <a:endParaRPr lang="en-US" altLang="ko-KR" sz="1100" dirty="0" smtClean="0"/>
          </a:p>
          <a:p>
            <a:r>
              <a:rPr lang="en-US" altLang="ko-KR" sz="1100" dirty="0"/>
              <a:t> </a:t>
            </a:r>
            <a:r>
              <a:rPr lang="en-US" altLang="ko-KR" sz="1100" dirty="0" smtClean="0"/>
              <a:t>    </a:t>
            </a:r>
            <a:r>
              <a:rPr lang="ko-KR" altLang="en-US" sz="1100" dirty="0" smtClean="0"/>
              <a:t>두는 전문위원의 </a:t>
            </a:r>
            <a:r>
              <a:rPr lang="ko-KR" altLang="en-US" sz="1100" dirty="0"/>
              <a:t>직급과 정수</a:t>
            </a:r>
            <a:r>
              <a:rPr lang="en-US" altLang="ko-KR" sz="1100" dirty="0"/>
              <a:t>(</a:t>
            </a:r>
            <a:r>
              <a:rPr lang="ko-KR" altLang="en-US" sz="1100" dirty="0"/>
              <a:t>定數</a:t>
            </a:r>
            <a:r>
              <a:rPr lang="en-US" altLang="ko-KR" sz="1100" dirty="0"/>
              <a:t>)</a:t>
            </a:r>
            <a:r>
              <a:rPr lang="ko-KR" altLang="en-US" sz="1100" dirty="0"/>
              <a:t>를 별도로 정하고 있음</a:t>
            </a:r>
          </a:p>
        </p:txBody>
      </p:sp>
      <p:pic>
        <p:nvPicPr>
          <p:cNvPr id="19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지방자치와 지방의회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2" name="직사각형 21"/>
          <p:cNvSpPr/>
          <p:nvPr/>
        </p:nvSpPr>
        <p:spPr>
          <a:xfrm>
            <a:off x="390936" y="867534"/>
            <a:ext cx="3103735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지방의회의 조직</a:t>
            </a:r>
            <a:r>
              <a:rPr lang="en-US" altLang="ko-KR" sz="16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상임위원회 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264497"/>
              </p:ext>
            </p:extLst>
          </p:nvPr>
        </p:nvGraphicFramePr>
        <p:xfrm>
          <a:off x="1077927" y="2418229"/>
          <a:ext cx="7763004" cy="36802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6966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116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96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9751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45762">
                <a:tc row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05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지방의원의 정수</a:t>
                      </a:r>
                      <a:endParaRPr sz="105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05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전문위원</a:t>
                      </a:r>
                      <a:endParaRPr sz="105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>
                      <a:solidFill>
                        <a:srgbClr val="FFFFFF"/>
                      </a:solidFill>
                      <a:prstDash val="solid"/>
                    </a:lnL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05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050" b="1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Malgun Gothic"/>
                        <a:cs typeface="Malgun Gothic"/>
                      </a:endParaRPr>
                    </a:p>
                  </a:txBody>
                  <a:tcPr marL="0" marR="0" marT="27940" marB="0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6807">
                <a:tc vMerge="1">
                  <a:txBody>
                    <a:bodyPr/>
                    <a:lstStyle/>
                    <a:p>
                      <a:endParaRPr lang="ko-KR" altLang="en-US" sz="1050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b="1" dirty="0" err="1">
                          <a:solidFill>
                            <a:schemeClr val="bg1"/>
                          </a:solidFill>
                          <a:latin typeface="한양신"/>
                        </a:rPr>
                        <a:t>총정수</a:t>
                      </a:r>
                      <a:endParaRPr lang="ko-KR" altLang="en-US" sz="1050" b="1" dirty="0">
                        <a:solidFill>
                          <a:schemeClr val="bg1"/>
                        </a:solidFill>
                        <a:latin typeface="한양신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50" b="1" dirty="0" smtClean="0">
                          <a:solidFill>
                            <a:schemeClr val="bg1"/>
                          </a:solidFill>
                          <a:latin typeface="한양신"/>
                        </a:rPr>
                        <a:t>4</a:t>
                      </a:r>
                      <a:r>
                        <a:rPr lang="ko-KR" altLang="en-US" sz="1050" b="1" dirty="0" smtClean="0">
                          <a:solidFill>
                            <a:schemeClr val="bg1"/>
                          </a:solidFill>
                          <a:latin typeface="한양신"/>
                        </a:rPr>
                        <a:t>급</a:t>
                      </a:r>
                      <a:endParaRPr lang="ko-KR" altLang="en-US" sz="1050" b="1" dirty="0">
                        <a:solidFill>
                          <a:schemeClr val="bg1"/>
                        </a:solidFill>
                        <a:latin typeface="한양신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50" b="1" kern="0" spc="-50" dirty="0" smtClean="0">
                          <a:solidFill>
                            <a:schemeClr val="bg1"/>
                          </a:solidFill>
                          <a:effectLst/>
                          <a:latin typeface="한양신"/>
                        </a:rPr>
                        <a:t>5</a:t>
                      </a:r>
                      <a:r>
                        <a:rPr lang="ko-KR" altLang="en-US" sz="1050" b="1" kern="0" spc="-50" dirty="0" smtClean="0">
                          <a:solidFill>
                            <a:schemeClr val="bg1"/>
                          </a:solidFill>
                          <a:effectLst/>
                          <a:latin typeface="한양신"/>
                        </a:rPr>
                        <a:t>급 </a:t>
                      </a:r>
                      <a:r>
                        <a:rPr lang="ko-KR" altLang="en-US" sz="1050" b="1" kern="0" spc="-50" dirty="0">
                          <a:solidFill>
                            <a:schemeClr val="bg1"/>
                          </a:solidFill>
                          <a:effectLst/>
                          <a:latin typeface="한양신"/>
                        </a:rPr>
                        <a:t>이하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6933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20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6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5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6866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30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7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6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4035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40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9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7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0900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50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11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7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4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774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60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13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8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5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45927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80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16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8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8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4674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100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18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9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9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0762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110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21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12345"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120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22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12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11383"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130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이하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23</a:t>
                      </a:r>
                      <a:r>
                        <a:rPr lang="ko-KR" altLang="en-US" sz="1000" kern="0" spc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12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86489"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131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이상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24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 이내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13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20370" marR="0" indent="-42037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kern="0" spc="0" dirty="0">
                          <a:solidFill>
                            <a:srgbClr val="000000"/>
                          </a:solidFill>
                          <a:effectLst/>
                          <a:latin typeface="한양신명조"/>
                        </a:rPr>
                        <a:t>11</a:t>
                      </a:r>
                      <a:r>
                        <a:rPr lang="ko-KR" altLang="en-US" sz="1000" kern="0" spc="0" dirty="0">
                          <a:solidFill>
                            <a:srgbClr val="000000"/>
                          </a:solidFill>
                          <a:effectLst/>
                          <a:ea typeface="한양신명조"/>
                        </a:rPr>
                        <a:t>명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17907" marR="17907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1013459" y="2110956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 smtClean="0">
                <a:sym typeface="Wingdings"/>
              </a:rPr>
              <a:t>시</a:t>
            </a:r>
            <a:r>
              <a:rPr lang="en-US" altLang="ko-KR" sz="1200" b="1" dirty="0" smtClean="0">
                <a:latin typeface="굴림" panose="020B0600000101010101" pitchFamily="50" charset="-127"/>
                <a:ea typeface="굴림" panose="020B0600000101010101" pitchFamily="50" charset="-127"/>
                <a:sym typeface="Wingdings"/>
              </a:rPr>
              <a:t>ᆞ</a:t>
            </a:r>
            <a:r>
              <a:rPr lang="ko-KR" altLang="en-US" sz="1200" b="1" dirty="0" smtClean="0">
                <a:latin typeface="굴림" panose="020B0600000101010101" pitchFamily="50" charset="-127"/>
                <a:ea typeface="굴림" panose="020B0600000101010101" pitchFamily="50" charset="-127"/>
                <a:sym typeface="Wingdings"/>
              </a:rPr>
              <a:t>도 위원회에 두는 전문위원의 직급 및 </a:t>
            </a:r>
            <a:r>
              <a:rPr lang="ko-KR" altLang="en-US" sz="1200" b="1" dirty="0" err="1" smtClean="0">
                <a:latin typeface="굴림" panose="020B0600000101010101" pitchFamily="50" charset="-127"/>
                <a:ea typeface="굴림" panose="020B0600000101010101" pitchFamily="50" charset="-127"/>
                <a:sym typeface="Wingdings"/>
              </a:rPr>
              <a:t>정수기준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1345377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-25-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object 230"/>
          <p:cNvSpPr txBox="1"/>
          <p:nvPr/>
        </p:nvSpPr>
        <p:spPr>
          <a:xfrm>
            <a:off x="635847" y="1906435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지방자치법 개정의 의의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모서리가 둥근 직사각형 19"/>
          <p:cNvSpPr/>
          <p:nvPr/>
        </p:nvSpPr>
        <p:spPr>
          <a:xfrm>
            <a:off x="630645" y="1629928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object 236"/>
          <p:cNvSpPr txBox="1"/>
          <p:nvPr/>
        </p:nvSpPr>
        <p:spPr>
          <a:xfrm>
            <a:off x="880139" y="2333368"/>
            <a:ext cx="3785914" cy="280484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100" dirty="0"/>
              <a:t>1988</a:t>
            </a:r>
            <a:r>
              <a:rPr lang="ko-KR" altLang="en-US" sz="1100" dirty="0"/>
              <a:t>년 지방자치법 전부개정과 </a:t>
            </a:r>
            <a:r>
              <a:rPr lang="en-US" altLang="ko-KR" sz="1100" dirty="0"/>
              <a:t>1995</a:t>
            </a:r>
            <a:r>
              <a:rPr lang="ko-KR" altLang="en-US" sz="1100" dirty="0"/>
              <a:t>년 민선지방자치 출범 이후 변화된 지방행정환경을 반영하여</a:t>
            </a:r>
            <a:r>
              <a:rPr lang="en-US" altLang="ko-KR" sz="1100" dirty="0"/>
              <a:t>, </a:t>
            </a:r>
            <a:r>
              <a:rPr lang="ko-KR" altLang="en-US" sz="1100" dirty="0"/>
              <a:t>획기적인 주민주권을 구현하고</a:t>
            </a:r>
            <a:r>
              <a:rPr lang="en-US" altLang="ko-KR" sz="1100" dirty="0"/>
              <a:t>, </a:t>
            </a:r>
          </a:p>
          <a:p>
            <a:pPr marL="171450" indent="-171450" fontAlgn="base">
              <a:lnSpc>
                <a:spcPct val="150000"/>
              </a:lnSpc>
              <a:buFont typeface="Arial" pitchFamily="34" charset="0"/>
              <a:buChar char="•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자치단체의 자율성 강화 및 이에 상응하는 투명성과 책임성을 확보하며</a:t>
            </a:r>
            <a:r>
              <a:rPr lang="en-US" altLang="ko-KR" sz="1100" dirty="0"/>
              <a:t>, </a:t>
            </a:r>
            <a:r>
              <a:rPr lang="ko-KR" altLang="en-US" sz="1100" dirty="0"/>
              <a:t>중앙과 지방의 관계를 협력적 동반자 관계로  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전환함으로써</a:t>
            </a:r>
            <a:r>
              <a:rPr lang="en-US" altLang="ko-KR" sz="1100" dirty="0"/>
              <a:t>, </a:t>
            </a:r>
          </a:p>
          <a:p>
            <a:pPr fontAlgn="base">
              <a:lnSpc>
                <a:spcPct val="150000"/>
              </a:lnSpc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새로운 시대에 걸맞은 주민중심의 지방자치를 구현하기 위하여 </a:t>
            </a:r>
            <a:r>
              <a:rPr lang="en-US" altLang="ko-KR" sz="1100" dirty="0"/>
              <a:t>2021</a:t>
            </a:r>
            <a:r>
              <a:rPr lang="ko-KR" altLang="en-US" sz="1100" dirty="0"/>
              <a:t>년 </a:t>
            </a:r>
            <a:r>
              <a:rPr lang="en-US" altLang="ko-KR" sz="1100" dirty="0"/>
              <a:t>1</a:t>
            </a:r>
            <a:r>
              <a:rPr lang="ko-KR" altLang="en-US" sz="1100" dirty="0"/>
              <a:t>월 </a:t>
            </a:r>
            <a:r>
              <a:rPr lang="en-US" altLang="ko-KR" sz="1100" dirty="0"/>
              <a:t>12</a:t>
            </a:r>
            <a:r>
              <a:rPr lang="ko-KR" altLang="en-US" sz="1100" dirty="0"/>
              <a:t>일 지방자치법이 전부개정 되었음 </a:t>
            </a:r>
          </a:p>
        </p:txBody>
      </p:sp>
      <p:sp>
        <p:nvSpPr>
          <p:cNvPr id="22" name="object 230"/>
          <p:cNvSpPr txBox="1"/>
          <p:nvPr/>
        </p:nvSpPr>
        <p:spPr>
          <a:xfrm>
            <a:off x="4978214" y="1906434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개정 지방자치법에 의한 지방의회 제도개선   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4973012" y="1629927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object 236"/>
          <p:cNvSpPr txBox="1"/>
          <p:nvPr/>
        </p:nvSpPr>
        <p:spPr>
          <a:xfrm>
            <a:off x="5199820" y="2334243"/>
            <a:ext cx="3843389" cy="3151096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개정 지방자치법에는 지방자치단체와 아울러 지방자치에서 가장 중요한 헌법사항의 하나인 지방의회의 독립성</a:t>
            </a:r>
            <a:r>
              <a:rPr lang="en-US" altLang="ko-KR" sz="1100" dirty="0"/>
              <a:t>, </a:t>
            </a:r>
            <a:r>
              <a:rPr lang="ko-KR" altLang="en-US" sz="1100" dirty="0"/>
              <a:t>책임성</a:t>
            </a:r>
            <a:r>
              <a:rPr lang="en-US" altLang="ko-KR" sz="1100" dirty="0"/>
              <a:t>,  </a:t>
            </a:r>
            <a:r>
              <a:rPr lang="ko-KR" altLang="en-US" sz="1100" dirty="0"/>
              <a:t>실효성 강화에 관한 직</a:t>
            </a:r>
            <a:r>
              <a:rPr lang="en-US" altLang="ko-KR" sz="1100" dirty="0"/>
              <a:t>·</a:t>
            </a:r>
            <a:r>
              <a:rPr lang="ko-KR" altLang="en-US" sz="1100" dirty="0"/>
              <a:t>간접적 제도개선 노력도 상당부분 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 </a:t>
            </a:r>
            <a:r>
              <a:rPr lang="ko-KR" altLang="en-US" sz="1100" dirty="0"/>
              <a:t>반영되어 있음</a:t>
            </a:r>
            <a:endParaRPr lang="en-US" altLang="ko-KR" sz="1100" dirty="0"/>
          </a:p>
          <a:p>
            <a:pPr marL="171450" indent="-171450" fontAlgn="base">
              <a:buFont typeface="Wingdings" pitchFamily="2" charset="2"/>
              <a:buChar char="§"/>
            </a:pPr>
            <a:endParaRPr lang="ko-KR" altLang="en-US" sz="1100" dirty="0"/>
          </a:p>
          <a:p>
            <a:pPr fontAlgn="base"/>
            <a:r>
              <a:rPr lang="en-US" altLang="ko-KR" sz="1000" dirty="0"/>
              <a:t>      - </a:t>
            </a:r>
            <a:r>
              <a:rPr lang="ko-KR" altLang="en-US" sz="1000" dirty="0"/>
              <a:t>개정 지방자치법의 내용을 지방의회를 중심으로 살펴보면</a:t>
            </a:r>
            <a:r>
              <a:rPr lang="en-US" altLang="ko-KR" sz="1000" dirty="0"/>
              <a:t>, </a:t>
            </a:r>
          </a:p>
          <a:p>
            <a:pPr fontAlgn="base"/>
            <a:r>
              <a:rPr lang="en-US" altLang="ko-KR" sz="1000" dirty="0"/>
              <a:t>        </a:t>
            </a:r>
            <a:r>
              <a:rPr lang="ko-KR" altLang="en-US" sz="1000" dirty="0"/>
              <a:t>지방의회 운영의 자율화</a:t>
            </a:r>
            <a:r>
              <a:rPr lang="en-US" altLang="ko-KR" sz="1000" dirty="0"/>
              <a:t>(</a:t>
            </a:r>
            <a:r>
              <a:rPr lang="ko-KR" altLang="en-US" sz="1000" dirty="0"/>
              <a:t>제</a:t>
            </a:r>
            <a:r>
              <a:rPr lang="en-US" altLang="ko-KR" sz="1000" dirty="0"/>
              <a:t>5</a:t>
            </a:r>
            <a:r>
              <a:rPr lang="ko-KR" altLang="en-US" sz="1000" dirty="0"/>
              <a:t>장</a:t>
            </a:r>
            <a:r>
              <a:rPr lang="en-US" altLang="ko-KR" sz="1000" dirty="0"/>
              <a:t>), </a:t>
            </a:r>
            <a:r>
              <a:rPr lang="ko-KR" altLang="en-US" sz="1000" dirty="0"/>
              <a:t>정책지원 전문인력의 도입</a:t>
            </a:r>
            <a:endParaRPr lang="en-US" altLang="ko-KR" sz="1000" dirty="0"/>
          </a:p>
          <a:p>
            <a:pPr fontAlgn="base"/>
            <a:r>
              <a:rPr lang="en-US" altLang="ko-KR" sz="1000" dirty="0"/>
              <a:t>        (</a:t>
            </a:r>
            <a:r>
              <a:rPr lang="ko-KR" altLang="en-US" sz="1000" dirty="0"/>
              <a:t>제</a:t>
            </a:r>
            <a:r>
              <a:rPr lang="en-US" altLang="ko-KR" sz="1000" dirty="0"/>
              <a:t>41</a:t>
            </a:r>
            <a:r>
              <a:rPr lang="ko-KR" altLang="en-US" sz="1000" dirty="0"/>
              <a:t>조</a:t>
            </a:r>
            <a:r>
              <a:rPr lang="en-US" altLang="ko-KR" sz="1000" dirty="0"/>
              <a:t>),  </a:t>
            </a:r>
            <a:r>
              <a:rPr lang="ko-KR" altLang="en-US" sz="1000" dirty="0"/>
              <a:t>지방의원 겸직금지규정의 명확화</a:t>
            </a:r>
            <a:r>
              <a:rPr lang="en-US" altLang="ko-KR" sz="1000" dirty="0"/>
              <a:t>(</a:t>
            </a:r>
            <a:r>
              <a:rPr lang="ko-KR" altLang="en-US" sz="1000" dirty="0"/>
              <a:t>제</a:t>
            </a:r>
            <a:r>
              <a:rPr lang="en-US" altLang="ko-KR" sz="1000" dirty="0"/>
              <a:t>43</a:t>
            </a:r>
            <a:r>
              <a:rPr lang="ko-KR" altLang="en-US" sz="1000" dirty="0"/>
              <a:t>조</a:t>
            </a:r>
            <a:r>
              <a:rPr lang="en-US" altLang="ko-KR" sz="1000" dirty="0"/>
              <a:t>), </a:t>
            </a:r>
            <a:r>
              <a:rPr lang="ko-KR" altLang="en-US" sz="1000" dirty="0"/>
              <a:t>지방의회의</a:t>
            </a:r>
            <a:endParaRPr lang="en-US" altLang="ko-KR" sz="1000" dirty="0"/>
          </a:p>
          <a:p>
            <a:pPr fontAlgn="base"/>
            <a:r>
              <a:rPr lang="en-US" altLang="ko-KR" sz="1000" dirty="0"/>
              <a:t>        </a:t>
            </a:r>
            <a:r>
              <a:rPr lang="ko-KR" altLang="en-US" sz="1000" dirty="0"/>
              <a:t>책임성 확보</a:t>
            </a:r>
            <a:r>
              <a:rPr lang="en-US" altLang="ko-KR" sz="1000" dirty="0"/>
              <a:t>(</a:t>
            </a:r>
            <a:r>
              <a:rPr lang="ko-KR" altLang="en-US" sz="1000" dirty="0"/>
              <a:t>제</a:t>
            </a:r>
            <a:r>
              <a:rPr lang="en-US" altLang="ko-KR" sz="1000" dirty="0"/>
              <a:t>65</a:t>
            </a:r>
            <a:r>
              <a:rPr lang="ko-KR" altLang="en-US" sz="1000" dirty="0"/>
              <a:t>조</a:t>
            </a:r>
            <a:r>
              <a:rPr lang="en-US" altLang="ko-KR" sz="1000" dirty="0"/>
              <a:t>), </a:t>
            </a:r>
            <a:r>
              <a:rPr lang="ko-KR" altLang="en-US" sz="1000" dirty="0"/>
              <a:t>의정활동 투명성 강화</a:t>
            </a:r>
            <a:r>
              <a:rPr lang="en-US" altLang="ko-KR" sz="1000" dirty="0"/>
              <a:t>(</a:t>
            </a:r>
            <a:r>
              <a:rPr lang="ko-KR" altLang="en-US" sz="1000" dirty="0"/>
              <a:t>제</a:t>
            </a:r>
            <a:r>
              <a:rPr lang="en-US" altLang="ko-KR" sz="1000" dirty="0"/>
              <a:t>74</a:t>
            </a:r>
            <a:r>
              <a:rPr lang="ko-KR" altLang="en-US" sz="1000" dirty="0"/>
              <a:t>조</a:t>
            </a:r>
            <a:r>
              <a:rPr lang="en-US" altLang="ko-KR" sz="1000" dirty="0"/>
              <a:t>), </a:t>
            </a:r>
            <a:r>
              <a:rPr lang="ko-KR" altLang="en-US" sz="1000" dirty="0"/>
              <a:t>지방의회 </a:t>
            </a:r>
            <a:endParaRPr lang="en-US" altLang="ko-KR" sz="1000" dirty="0"/>
          </a:p>
          <a:p>
            <a:pPr fontAlgn="base"/>
            <a:r>
              <a:rPr lang="en-US" altLang="ko-KR" sz="1000" dirty="0"/>
              <a:t>        </a:t>
            </a:r>
            <a:r>
              <a:rPr lang="ko-KR" altLang="en-US" sz="1000" dirty="0"/>
              <a:t>인사권 독립</a:t>
            </a:r>
            <a:r>
              <a:rPr lang="en-US" altLang="ko-KR" sz="1000" dirty="0"/>
              <a:t>(</a:t>
            </a:r>
            <a:r>
              <a:rPr lang="ko-KR" altLang="en-US" sz="1000" dirty="0"/>
              <a:t>제</a:t>
            </a:r>
            <a:r>
              <a:rPr lang="en-US" altLang="ko-KR" sz="1000" dirty="0"/>
              <a:t>103</a:t>
            </a:r>
            <a:r>
              <a:rPr lang="ko-KR" altLang="en-US" sz="1000" dirty="0"/>
              <a:t>조</a:t>
            </a:r>
            <a:r>
              <a:rPr lang="en-US" altLang="ko-KR" sz="1000" dirty="0"/>
              <a:t>)</a:t>
            </a:r>
            <a:r>
              <a:rPr lang="ko-KR" altLang="en-US" sz="1000" dirty="0"/>
              <a:t>으로 요약할 수 있음</a:t>
            </a:r>
            <a:endParaRPr lang="en-US" altLang="ko-KR" sz="1000" dirty="0"/>
          </a:p>
          <a:p>
            <a:pPr fontAlgn="base"/>
            <a:endParaRPr lang="en-US" altLang="ko-KR" sz="1000" dirty="0"/>
          </a:p>
          <a:p>
            <a:pPr fontAlgn="base"/>
            <a:r>
              <a:rPr lang="en-US" altLang="ko-KR" sz="1050" dirty="0"/>
              <a:t>     </a:t>
            </a:r>
            <a:r>
              <a:rPr lang="en-US" altLang="ko-KR" sz="1000" dirty="0"/>
              <a:t>- </a:t>
            </a:r>
            <a:r>
              <a:rPr lang="ko-KR" altLang="en-US" sz="1000" dirty="0"/>
              <a:t>지방의회 사무직원의 임용권을 의회 의장에게 부여하고</a:t>
            </a:r>
            <a:r>
              <a:rPr lang="en-US" altLang="ko-KR" sz="1000" dirty="0"/>
              <a:t>, </a:t>
            </a:r>
          </a:p>
          <a:p>
            <a:pPr fontAlgn="base"/>
            <a:r>
              <a:rPr lang="en-US" altLang="ko-KR" sz="1000" dirty="0"/>
              <a:t>        </a:t>
            </a:r>
            <a:r>
              <a:rPr lang="ko-KR" altLang="en-US" sz="1000" dirty="0"/>
              <a:t>자치입법</a:t>
            </a:r>
            <a:r>
              <a:rPr lang="en-US" altLang="ko-KR" sz="1000" dirty="0"/>
              <a:t>·</a:t>
            </a:r>
            <a:r>
              <a:rPr lang="ko-KR" altLang="en-US" sz="1000" dirty="0"/>
              <a:t>예산심의</a:t>
            </a:r>
            <a:r>
              <a:rPr lang="en-US" altLang="ko-KR" sz="1000" dirty="0"/>
              <a:t>·</a:t>
            </a:r>
            <a:r>
              <a:rPr lang="ko-KR" altLang="en-US" sz="1000" dirty="0"/>
              <a:t>행정사무감사 등을 지원할 ‘정책지원 </a:t>
            </a:r>
            <a:endParaRPr lang="en-US" altLang="ko-KR" sz="1000" dirty="0"/>
          </a:p>
          <a:p>
            <a:pPr fontAlgn="base"/>
            <a:r>
              <a:rPr lang="en-US" altLang="ko-KR" sz="1000" dirty="0"/>
              <a:t>        </a:t>
            </a:r>
            <a:r>
              <a:rPr lang="ko-KR" altLang="en-US" sz="1000" dirty="0"/>
              <a:t>전문인력’을</a:t>
            </a:r>
            <a:r>
              <a:rPr lang="en-US" altLang="ko-KR" sz="1000" dirty="0"/>
              <a:t> </a:t>
            </a:r>
            <a:r>
              <a:rPr lang="ko-KR" altLang="en-US" sz="1000" dirty="0"/>
              <a:t>도입함으로써 지방의회의 독립성과 전문성 강화를</a:t>
            </a:r>
            <a:endParaRPr lang="en-US" altLang="ko-KR" sz="1000" dirty="0"/>
          </a:p>
          <a:p>
            <a:pPr fontAlgn="base"/>
            <a:r>
              <a:rPr lang="en-US" altLang="ko-KR" sz="1000" dirty="0"/>
              <a:t>       </a:t>
            </a:r>
            <a:r>
              <a:rPr lang="ko-KR" altLang="en-US" sz="1000" dirty="0"/>
              <a:t> 도모하는 한편</a:t>
            </a:r>
            <a:r>
              <a:rPr lang="en-US" altLang="ko-KR" sz="1000" dirty="0"/>
              <a:t>, </a:t>
            </a:r>
            <a:r>
              <a:rPr lang="ko-KR" altLang="en-US" sz="1000" dirty="0"/>
              <a:t>지방의회의 윤리성과 책임성을 제고할 수 있도록 </a:t>
            </a:r>
            <a:endParaRPr lang="en-US" altLang="ko-KR" sz="1000" dirty="0"/>
          </a:p>
          <a:p>
            <a:pPr fontAlgn="base"/>
            <a:r>
              <a:rPr lang="en-US" altLang="ko-KR" sz="1000" dirty="0"/>
              <a:t>        </a:t>
            </a:r>
            <a:r>
              <a:rPr lang="ko-KR" altLang="en-US" sz="1000" dirty="0"/>
              <a:t>윤리특별위원회 설치를 의무화 함</a:t>
            </a:r>
          </a:p>
        </p:txBody>
      </p:sp>
      <p:sp>
        <p:nvSpPr>
          <p:cNvPr id="24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481538" y="849645"/>
            <a:ext cx="374012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1. 2021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년 전부개정 지방자치법의 의의</a:t>
            </a:r>
          </a:p>
        </p:txBody>
      </p:sp>
    </p:spTree>
    <p:extLst>
      <p:ext uri="{BB962C8B-B14F-4D97-AF65-F5344CB8AC3E}">
        <p14:creationId xmlns:p14="http://schemas.microsoft.com/office/powerpoint/2010/main" val="199815377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-26-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4139480"/>
              </p:ext>
            </p:extLst>
          </p:nvPr>
        </p:nvGraphicFramePr>
        <p:xfrm>
          <a:off x="882907" y="1742374"/>
          <a:ext cx="8136889" cy="392429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9093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145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9004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8229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현 행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 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1640">
                <a:tc rowSpan="3">
                  <a:txBody>
                    <a:bodyPr/>
                    <a:lstStyle/>
                    <a:p>
                      <a:pPr algn="ctr"/>
                      <a:r>
                        <a:rPr lang="ko-KR" altLang="en-US" sz="1050" b="1" dirty="0"/>
                        <a:t>권한강화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사무직원의 인사권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의회 사무직원 임용권은 단체장에 부여</a:t>
                      </a: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단</a:t>
                      </a:r>
                      <a:r>
                        <a:rPr lang="en-US" altLang="ko-KR" sz="1050" dirty="0"/>
                        <a:t>, </a:t>
                      </a:r>
                      <a:r>
                        <a:rPr lang="ko-KR" altLang="en-US" sz="1050" dirty="0"/>
                        <a:t>임용권 일부를 지방 의회 사무처장 등에 위임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의회 사무직원 임용권을 지방의회 의장에 부여</a:t>
                      </a:r>
                      <a:endParaRPr lang="en-US" altLang="ko-KR" sz="1050" dirty="0"/>
                    </a:p>
                    <a:p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제</a:t>
                      </a:r>
                      <a:r>
                        <a:rPr lang="en-US" altLang="ko-KR" sz="1050" dirty="0"/>
                        <a:t>103</a:t>
                      </a:r>
                      <a:r>
                        <a:rPr lang="ko-KR" altLang="en-US" sz="1050" dirty="0"/>
                        <a:t>조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88771">
                <a:tc vMerge="1">
                  <a:txBody>
                    <a:bodyPr/>
                    <a:lstStyle/>
                    <a:p>
                      <a:endParaRPr lang="ko-KR" altLang="en-US" sz="1050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정책지원 전문인력제도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규정 없음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의원정수 </a:t>
                      </a:r>
                      <a:r>
                        <a:rPr lang="en-US" altLang="ko-KR" sz="1050" dirty="0"/>
                        <a:t>½</a:t>
                      </a:r>
                      <a:r>
                        <a:rPr lang="en-US" altLang="ko-KR" sz="1050" baseline="0" dirty="0"/>
                        <a:t> </a:t>
                      </a:r>
                      <a:r>
                        <a:rPr lang="ko-KR" altLang="en-US" sz="1050" baseline="0" dirty="0"/>
                        <a:t>범위에서 정책지원 전문인력 제도 신설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6503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의회 운영방식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회의 운영방식 등 지방의회 관련 사항 법에 상세 규정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의회 운영을 조례로 위임해 지역별로 정하도록 자율화</a:t>
                      </a: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제</a:t>
                      </a:r>
                      <a:r>
                        <a:rPr lang="en-US" altLang="ko-KR" sz="1050" dirty="0"/>
                        <a:t>5</a:t>
                      </a:r>
                      <a:r>
                        <a:rPr lang="ko-KR" altLang="en-US" sz="1050" dirty="0"/>
                        <a:t>장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33456">
                <a:tc rowSpan="4">
                  <a:txBody>
                    <a:bodyPr/>
                    <a:lstStyle/>
                    <a:p>
                      <a:pPr algn="ctr"/>
                      <a:r>
                        <a:rPr lang="ko-KR" altLang="en-US" sz="1050" b="1" dirty="0"/>
                        <a:t>책임강화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의원 겸직금지</a:t>
                      </a: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겸직금지 대산 개념이 불명확</a:t>
                      </a:r>
                      <a:r>
                        <a:rPr lang="en-US" altLang="ko-KR" sz="1050" dirty="0"/>
                        <a:t>, </a:t>
                      </a:r>
                      <a:r>
                        <a:rPr lang="ko-KR" altLang="en-US" sz="1050" dirty="0"/>
                        <a:t>겸직신고 내영 외부 미공개 등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겸직금지 대상의 구체화</a:t>
                      </a:r>
                      <a:r>
                        <a:rPr lang="en-US" altLang="ko-KR" sz="1050" dirty="0"/>
                        <a:t>, </a:t>
                      </a:r>
                      <a:r>
                        <a:rPr lang="ko-KR" altLang="en-US" sz="1050" dirty="0"/>
                        <a:t>겸직신고 내역 의무화 등</a:t>
                      </a: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제</a:t>
                      </a:r>
                      <a:r>
                        <a:rPr lang="en-US" altLang="ko-KR" sz="1050" dirty="0"/>
                        <a:t>43</a:t>
                      </a:r>
                      <a:r>
                        <a:rPr lang="ko-KR" altLang="en-US" sz="1050" dirty="0"/>
                        <a:t>조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77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지방의회 윤리심사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윤리특위 설치 임의규정</a:t>
                      </a:r>
                      <a:r>
                        <a:rPr lang="en-US" altLang="ko-KR" sz="1050" dirty="0"/>
                        <a:t>, </a:t>
                      </a:r>
                      <a:r>
                        <a:rPr lang="ko-KR" altLang="en-US" sz="1050" dirty="0"/>
                        <a:t>윤리심사자문위</a:t>
                      </a:r>
                      <a:r>
                        <a:rPr lang="ko-KR" altLang="en-US" sz="1050" baseline="0" dirty="0"/>
                        <a:t> 설치 </a:t>
                      </a:r>
                      <a:r>
                        <a:rPr lang="ko-KR" altLang="en-US" sz="1050" baseline="0" dirty="0" err="1"/>
                        <a:t>미규정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윤리특위설치 의무화</a:t>
                      </a: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제</a:t>
                      </a:r>
                      <a:r>
                        <a:rPr lang="en-US" altLang="ko-KR" sz="1050" dirty="0"/>
                        <a:t>65</a:t>
                      </a:r>
                      <a:r>
                        <a:rPr lang="ko-KR" altLang="en-US" sz="1050" dirty="0"/>
                        <a:t>조</a:t>
                      </a:r>
                      <a:r>
                        <a:rPr lang="en-US" altLang="ko-KR" sz="1050" dirty="0"/>
                        <a:t>), </a:t>
                      </a:r>
                      <a:r>
                        <a:rPr lang="ko-KR" altLang="en-US" sz="1050" dirty="0"/>
                        <a:t>윤리심사자문위 설치 등 규정</a:t>
                      </a: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제</a:t>
                      </a:r>
                      <a:r>
                        <a:rPr lang="en-US" altLang="ko-KR" sz="1050" dirty="0"/>
                        <a:t>66</a:t>
                      </a:r>
                      <a:r>
                        <a:rPr lang="ko-KR" altLang="en-US" sz="1050" dirty="0"/>
                        <a:t>조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89857">
                <a:tc vMerge="1">
                  <a:txBody>
                    <a:bodyPr/>
                    <a:lstStyle/>
                    <a:p>
                      <a:endParaRPr lang="ko-KR" altLang="en-US" sz="1050" dirty="0"/>
                    </a:p>
                  </a:txBody>
                  <a:tcPr marL="64770" marR="64770" marT="17907" marB="17907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의정활동 투명성</a:t>
                      </a: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의회 표결방법 원칙 관련 근거 미비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기록표결제도 원칙 도입</a:t>
                      </a:r>
                      <a:r>
                        <a:rPr lang="en-US" altLang="ko-KR" sz="1050" dirty="0"/>
                        <a:t>(</a:t>
                      </a:r>
                      <a:r>
                        <a:rPr lang="ko-KR" altLang="en-US" sz="1050" dirty="0"/>
                        <a:t>제</a:t>
                      </a:r>
                      <a:r>
                        <a:rPr lang="en-US" altLang="ko-KR" sz="1050" dirty="0"/>
                        <a:t>74</a:t>
                      </a:r>
                      <a:r>
                        <a:rPr lang="ko-KR" altLang="en-US" sz="1050" dirty="0"/>
                        <a:t>조</a:t>
                      </a:r>
                      <a:r>
                        <a:rPr lang="en-US" altLang="ko-KR" sz="1050" dirty="0"/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9857">
                <a:tc vMerge="1">
                  <a:txBody>
                    <a:bodyPr/>
                    <a:lstStyle/>
                    <a:p>
                      <a:endParaRPr lang="ko-KR" altLang="en-US" sz="1050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정보공개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자치단체 정보공개 의무</a:t>
                      </a:r>
                      <a:r>
                        <a:rPr lang="ko-KR" altLang="en-US" sz="1050" dirty="0">
                          <a:sym typeface="Wingdings"/>
                        </a:rPr>
                        <a:t>방법 </a:t>
                      </a:r>
                      <a:r>
                        <a:rPr lang="ko-KR" altLang="en-US" sz="1050" dirty="0" err="1">
                          <a:sym typeface="Wingdings"/>
                        </a:rPr>
                        <a:t>미규정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050" dirty="0"/>
                        <a:t>의회 의정활동 등 정보 공개 의무</a:t>
                      </a:r>
                      <a:r>
                        <a:rPr lang="ko-KR" altLang="en-US" sz="1050" dirty="0">
                          <a:sym typeface="Wingdings"/>
                        </a:rPr>
                        <a:t>방법 등에 관한 일반규정 신설</a:t>
                      </a:r>
                      <a:r>
                        <a:rPr lang="en-US" altLang="ko-KR" sz="1050" dirty="0">
                          <a:sym typeface="Wingdings"/>
                        </a:rPr>
                        <a:t>(</a:t>
                      </a:r>
                      <a:r>
                        <a:rPr lang="ko-KR" altLang="en-US" sz="1050" dirty="0">
                          <a:sym typeface="Wingdings"/>
                        </a:rPr>
                        <a:t>제</a:t>
                      </a:r>
                      <a:r>
                        <a:rPr lang="en-US" altLang="ko-KR" sz="1050" dirty="0">
                          <a:sym typeface="Wingdings"/>
                        </a:rPr>
                        <a:t>26</a:t>
                      </a:r>
                      <a:r>
                        <a:rPr lang="ko-KR" altLang="en-US" sz="1050" dirty="0">
                          <a:sym typeface="Wingdings"/>
                        </a:rPr>
                        <a:t>조</a:t>
                      </a:r>
                      <a:r>
                        <a:rPr lang="en-US" altLang="ko-KR" sz="1050" dirty="0">
                          <a:sym typeface="Wingdings"/>
                        </a:rPr>
                        <a:t>)</a:t>
                      </a:r>
                      <a:endParaRPr lang="ko-KR" altLang="en-US" sz="105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07212" y="5702939"/>
            <a:ext cx="2596243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800" dirty="0">
                <a:sym typeface="Wingdings"/>
              </a:rPr>
              <a:t>자료</a:t>
            </a:r>
            <a:r>
              <a:rPr lang="en-US" altLang="ko-KR" sz="800" dirty="0">
                <a:sym typeface="Wingdings"/>
              </a:rPr>
              <a:t>: </a:t>
            </a:r>
            <a:r>
              <a:rPr lang="ko-KR" altLang="en-US" sz="800" dirty="0">
                <a:sym typeface="Wingdings"/>
              </a:rPr>
              <a:t>하혜영</a:t>
            </a:r>
            <a:r>
              <a:rPr lang="en-US" altLang="ko-KR" sz="800" dirty="0">
                <a:sym typeface="Wingdings"/>
              </a:rPr>
              <a:t>(2021. 3.)</a:t>
            </a:r>
            <a:endParaRPr lang="ko-KR" altLang="en-US" sz="800" dirty="0"/>
          </a:p>
        </p:txBody>
      </p:sp>
    </p:spTree>
    <p:extLst>
      <p:ext uri="{BB962C8B-B14F-4D97-AF65-F5344CB8AC3E}">
        <p14:creationId xmlns:p14="http://schemas.microsoft.com/office/powerpoint/2010/main" val="205472625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-27-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87185" y="1567542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지방의회 </a:t>
            </a:r>
            <a:r>
              <a:rPr lang="en-US" altLang="ko-KR" sz="1200" b="1" dirty="0">
                <a:sym typeface="Wingdings"/>
              </a:rPr>
              <a:t>‘</a:t>
            </a:r>
            <a:r>
              <a:rPr lang="ko-KR" altLang="en-US" sz="1200" b="1" dirty="0">
                <a:sym typeface="Wingdings"/>
              </a:rPr>
              <a:t>권한 강화</a:t>
            </a:r>
            <a:r>
              <a:rPr lang="en-US" altLang="ko-KR" sz="1200" b="1" dirty="0">
                <a:sym typeface="Wingdings"/>
              </a:rPr>
              <a:t>’</a:t>
            </a:r>
            <a:r>
              <a:rPr lang="ko-KR" altLang="en-US" sz="1200" b="1" dirty="0">
                <a:sym typeface="Wingdings"/>
              </a:rPr>
              <a:t> 관련 주요 지방자치법의 규정 변화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  <p:graphicFrame>
        <p:nvGraphicFramePr>
          <p:cNvPr id="22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772935"/>
              </p:ext>
            </p:extLst>
          </p:nvPr>
        </p:nvGraphicFramePr>
        <p:xfrm>
          <a:off x="987407" y="2014074"/>
          <a:ext cx="7535856" cy="362969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5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63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43411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현 행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 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7175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사무직원의 인사권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91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사무직원의 정원과 임명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지방의회에 두는 사무직원의 정수는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사무직원은 지방의회의 의장의 추천에 따라 그 지방자치단체의 장이 임명한다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지방자치단체의 장은 사무직원 중 다음 각 호의 어느 하나에 해당하는 공무원에 대한 임용권은 지방의회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사무처장ㆍ사무국장ㆍ사무과장에게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위임하여야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별정직공무원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지방공무원법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에 따른 임기제공무원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대통령령으로 정하는 일반직공무원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103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사무직원의 정원과 임면 등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지방의회에 두는 사무직원의 수는 인건비 등 대통령령으로 정하는 기준에 따라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지방의회의 의장은 지방의회 사무직원을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지휘ㆍ감독하고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법령과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조례ㆍ의회규칙으로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정하는 바에 따라 그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임면ㆍ교육ㆍ훈련ㆍ복무ㆍ징계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등에 관한 사항을 처리한다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42029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50" dirty="0"/>
                        <a:t>정책지원 </a:t>
                      </a:r>
                      <a:endParaRPr lang="en-US" altLang="ko-KR" sz="1050" dirty="0"/>
                    </a:p>
                    <a:p>
                      <a:pPr algn="ctr"/>
                      <a:r>
                        <a:rPr lang="ko-KR" altLang="en-US" sz="1050" dirty="0"/>
                        <a:t>전문인력제도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규정 없음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 fontAlgn="base">
                        <a:lnSpc>
                          <a:spcPct val="100000"/>
                        </a:lnSpc>
                      </a:pPr>
                      <a:r>
                        <a:rPr lang="ko-KR" altLang="en-US" sz="900" b="1" dirty="0">
                          <a:latin typeface="+mn-ea"/>
                          <a:ea typeface="+mn-ea"/>
                        </a:rPr>
                        <a:t>제</a:t>
                      </a:r>
                      <a:r>
                        <a:rPr lang="en-US" altLang="ko-KR" sz="900" b="1" dirty="0">
                          <a:latin typeface="+mn-ea"/>
                          <a:ea typeface="+mn-ea"/>
                        </a:rPr>
                        <a:t>41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</a:rPr>
                        <a:t>조</a:t>
                      </a:r>
                      <a:r>
                        <a:rPr lang="en-US" altLang="ko-KR" sz="900" b="1" dirty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900" b="1" dirty="0">
                          <a:latin typeface="+mn-ea"/>
                          <a:ea typeface="+mn-ea"/>
                        </a:rPr>
                        <a:t>의원의 정책지원 전문인력</a:t>
                      </a:r>
                      <a:r>
                        <a:rPr lang="en-US" altLang="ko-KR" sz="900" b="1" dirty="0"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</a:t>
                      </a: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지방의회의원의 의정활동을 지원하기 위하여 지방의회의원 정수의 </a:t>
                      </a:r>
                      <a:r>
                        <a:rPr lang="en-US" altLang="ko-KR" sz="900" dirty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분의 </a:t>
                      </a:r>
                      <a:r>
                        <a:rPr lang="en-US" altLang="ko-KR" sz="900" dirty="0">
                          <a:latin typeface="+mn-ea"/>
                          <a:ea typeface="+mn-ea"/>
                        </a:rPr>
                        <a:t>1 </a:t>
                      </a: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범위에서 해당 지방자치단체의 조례로 정하는 바에 따라 지방의회에 정책지원 전문인력을 둘 수 있다</a:t>
                      </a:r>
                      <a:r>
                        <a:rPr lang="en-US" altLang="ko-KR" sz="900" dirty="0">
                          <a:latin typeface="+mn-ea"/>
                          <a:ea typeface="+mn-ea"/>
                        </a:rPr>
                        <a:t>.</a:t>
                      </a:r>
                    </a:p>
                    <a:p>
                      <a:pPr algn="just" fontAlgn="base">
                        <a:lnSpc>
                          <a:spcPct val="100000"/>
                        </a:lnSpc>
                      </a:pPr>
                      <a:endParaRPr lang="en-US" altLang="ko-KR" sz="900" dirty="0">
                        <a:latin typeface="+mn-ea"/>
                        <a:ea typeface="+mn-ea"/>
                      </a:endParaRPr>
                    </a:p>
                    <a:p>
                      <a:pPr algn="just" fontAlgn="base">
                        <a:lnSpc>
                          <a:spcPct val="100000"/>
                        </a:lnSpc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</a:t>
                      </a: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동조 제</a:t>
                      </a:r>
                      <a:r>
                        <a:rPr lang="en-US" altLang="ko-KR" sz="900" dirty="0"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항은 “정책지원 전문인력은 지방공무원으로 보하며</a:t>
                      </a:r>
                      <a:r>
                        <a:rPr lang="en-US" altLang="ko-KR" sz="900" dirty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900" dirty="0" err="1">
                          <a:latin typeface="+mn-ea"/>
                          <a:ea typeface="+mn-ea"/>
                        </a:rPr>
                        <a:t>직급ㆍ직무</a:t>
                      </a:r>
                      <a:r>
                        <a:rPr lang="ko-KR" altLang="en-US" sz="900" dirty="0">
                          <a:latin typeface="+mn-ea"/>
                          <a:ea typeface="+mn-ea"/>
                        </a:rPr>
                        <a:t> 및 임용절차 등 운영에 필요한 사항은 </a:t>
                      </a:r>
                      <a:r>
                        <a:rPr lang="ko-KR" altLang="en-US" sz="900" dirty="0" err="1">
                          <a:latin typeface="+mn-ea"/>
                          <a:ea typeface="+mn-ea"/>
                        </a:rPr>
                        <a:t>대통령령으로정한다</a:t>
                      </a:r>
                      <a:r>
                        <a:rPr lang="en-US" altLang="ko-KR" sz="900" dirty="0">
                          <a:latin typeface="+mn-ea"/>
                          <a:ea typeface="+mn-ea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7776722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-28-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214176"/>
              </p:ext>
            </p:extLst>
          </p:nvPr>
        </p:nvGraphicFramePr>
        <p:xfrm>
          <a:off x="882907" y="2724674"/>
          <a:ext cx="8136890" cy="322674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35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79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2186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내 용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 err="1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특</a:t>
                      </a: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0726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 전문인력의 명칭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법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조에 따라 지방의회에 두는 정책지원 전문인력은 </a:t>
                      </a:r>
                      <a:r>
                        <a:rPr lang="ko-KR" altLang="en-US" sz="9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정책지원관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이라고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한다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-‘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 전문인력’은 법률상 용어로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직위 명칭으로 부적절한 바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법률용어와의 연계성을 고려하여 ‘정책지원관’으로 하여</a:t>
                      </a:r>
                      <a:r>
                        <a:rPr lang="en-US" altLang="ko-KR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지방의원의 의정활동 중 정책적 활동을 지원하는 업무 특성 반영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92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직무범위</a:t>
                      </a: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정책지원관은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지방의회의원의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의정자료 수집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조사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연구 및 지방자치법 제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47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조부터 제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52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조까지 규정과 관련된 의정활동을 지원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지방의회의원은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정책지원관에게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항에 따른 의정활동 지원 외의 사적인 사무를 지시할 수 없다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④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정책지원관의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직무범위 및 직무 제한범위와 관련된 세부사항은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범위에서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업무 범위를 명확하게 하여 현장의 혼선을 방지하기 위해 정책지원 전문인력이 지원하는 의정활동의 범위 열거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법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47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지방의회의 의결사항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48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서류제출 요구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/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49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행정사무 감사권 및 조사권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/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50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행정사무 감사 또는 조사 보고의 처리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/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행정사무처리상황의 보고와 질의응답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/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의회규칙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개인보좌관화 방지를 위해 열거한 직무 외의 사적 사무 지원을 금지하고 직무 관련 세부사항은 시행령의 범위에서 조례에 위임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7289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배치형태</a:t>
                      </a:r>
                    </a:p>
                  </a:txBody>
                  <a:tcPr marL="64770" marR="64770" marT="17907" marB="17907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⑤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정책지원관은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해당 지방자치단체의 조례로 정하는 바에 따라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법 제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64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조에 따른 위원회 또는 제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102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조에 따른 사무처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등에 둔다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사무기구 유형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위원회 유무 등 지역 여건 등을 고려하여 조례로 정하는 바에 따라 위원회 또는 사무처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국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과에 배치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94221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임용절차</a:t>
                      </a:r>
                    </a:p>
                  </a:txBody>
                  <a:tcPr marL="64770" marR="64770" marT="17907" marB="17907" anchor="ctr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⑥ 이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영에서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정한 것 외에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정책지원관의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신규임용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파견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전보 등 임용절차에 대하여 「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지방공무원 </a:t>
                      </a:r>
                      <a:r>
                        <a:rPr lang="ko-KR" altLang="en-US" sz="9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임용령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」을 적용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｢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지방자치단체 행정기구와 정원기준 등에 관한 규정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｣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에서 정하는 공무원 종류에 따라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｢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지방공무원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임용령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｣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상의 임용절차 등을 적용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직급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도는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6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이하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‧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구는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7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급 이하로 규정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-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의정활동에 대한 실무지원이라는 직무의 특성을 고려하여 실무인력에 해당하는 직급으로 규정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93419" y="1534884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정책지원 전문인력에 관한 지방자치법 시행령 전부개정법률</a:t>
            </a:r>
            <a:r>
              <a:rPr lang="en-US" altLang="ko-KR" sz="1200" b="1" dirty="0">
                <a:sym typeface="Wingdings"/>
              </a:rPr>
              <a:t>(</a:t>
            </a:r>
            <a:r>
              <a:rPr lang="ko-KR" altLang="en-US" sz="1200" b="1" dirty="0">
                <a:sym typeface="Wingdings"/>
              </a:rPr>
              <a:t>안</a:t>
            </a:r>
            <a:r>
              <a:rPr lang="en-US" altLang="ko-KR" sz="1200" b="1" dirty="0">
                <a:sym typeface="Wingdings"/>
              </a:rPr>
              <a:t>)</a:t>
            </a:r>
            <a:r>
              <a:rPr lang="ko-KR" altLang="en-US" sz="1200" b="1" dirty="0">
                <a:sym typeface="Wingdings"/>
              </a:rPr>
              <a:t>의 내용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713250" y="1837500"/>
            <a:ext cx="8766926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 fontAlgn="base">
              <a:buFont typeface="Wingdings" pitchFamily="2" charset="2"/>
              <a:buChar char="§"/>
            </a:pPr>
            <a:r>
              <a:rPr lang="ko-KR" altLang="en-US" sz="1100" dirty="0"/>
              <a:t>정책지원 전문인력은 지방의원의 의정활동 지원을 위한 효과적인 제도이기는 하나</a:t>
            </a:r>
            <a:r>
              <a:rPr lang="en-US" altLang="ko-KR" sz="1100" dirty="0"/>
              <a:t>, </a:t>
            </a:r>
            <a:r>
              <a:rPr lang="ko-KR" altLang="en-US" sz="1100" dirty="0"/>
              <a:t>그 운영방안에 대해서는 대통령령에 위임되어 </a:t>
            </a:r>
            <a:endParaRPr lang="en-US" altLang="ko-KR" sz="1100" dirty="0"/>
          </a:p>
          <a:p>
            <a:pPr fontAlgn="base"/>
            <a:r>
              <a:rPr lang="en-US" altLang="ko-KR" sz="1100" dirty="0"/>
              <a:t>     </a:t>
            </a:r>
            <a:r>
              <a:rPr lang="ko-KR" altLang="en-US" sz="1100" dirty="0"/>
              <a:t>있는 바</a:t>
            </a:r>
            <a:r>
              <a:rPr lang="en-US" altLang="ko-KR" sz="1100" dirty="0"/>
              <a:t>, </a:t>
            </a:r>
            <a:r>
              <a:rPr lang="ko-KR" altLang="en-US" sz="1100" dirty="0"/>
              <a:t>시행령에 따라 제도의 실질적 효과가 결정될 것임</a:t>
            </a:r>
          </a:p>
          <a:p>
            <a:pPr marL="171450" indent="-171450" fontAlgn="base">
              <a:buFont typeface="Wingdings" pitchFamily="2" charset="2"/>
              <a:buChar char="§"/>
            </a:pPr>
            <a:r>
              <a:rPr lang="ko-KR" altLang="en-US" sz="1050" dirty="0"/>
              <a:t>지방자치법 시행령 전부개정법률</a:t>
            </a:r>
            <a:r>
              <a:rPr lang="en-US" altLang="ko-KR" sz="1050" dirty="0"/>
              <a:t>(</a:t>
            </a:r>
            <a:r>
              <a:rPr lang="ko-KR" altLang="en-US" sz="1050" dirty="0"/>
              <a:t>안</a:t>
            </a:r>
            <a:r>
              <a:rPr lang="en-US" altLang="ko-KR" sz="1050" dirty="0"/>
              <a:t>) </a:t>
            </a:r>
            <a:r>
              <a:rPr lang="ko-KR" altLang="en-US" sz="1050" dirty="0"/>
              <a:t>제</a:t>
            </a:r>
            <a:r>
              <a:rPr lang="en-US" altLang="ko-KR" sz="1050" dirty="0"/>
              <a:t>38</a:t>
            </a:r>
            <a:r>
              <a:rPr lang="ko-KR" altLang="en-US" sz="1050" dirty="0"/>
              <a:t>조는 다음과 같이 개정 지방자치법 제</a:t>
            </a:r>
            <a:r>
              <a:rPr lang="en-US" altLang="ko-KR" sz="1050" dirty="0"/>
              <a:t>41</a:t>
            </a:r>
            <a:r>
              <a:rPr lang="ko-KR" altLang="en-US" sz="1050" dirty="0"/>
              <a:t>조에 따라 지방의원 의정활동 지원을 위해 도입된</a:t>
            </a:r>
            <a:r>
              <a:rPr lang="en-US" altLang="ko-KR" sz="1050" dirty="0"/>
              <a:t> </a:t>
            </a:r>
            <a:r>
              <a:rPr lang="ko-KR" altLang="en-US" sz="1050" dirty="0"/>
              <a:t> 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</a:t>
            </a:r>
            <a:r>
              <a:rPr lang="ko-KR" altLang="en-US" sz="1050" dirty="0"/>
              <a:t>정책지원 전문인력의 명칭</a:t>
            </a:r>
            <a:r>
              <a:rPr lang="en-US" altLang="ko-KR" sz="1050" dirty="0"/>
              <a:t>‧</a:t>
            </a:r>
            <a:r>
              <a:rPr lang="ko-KR" altLang="en-US" sz="1050" dirty="0"/>
              <a:t>직무</a:t>
            </a:r>
            <a:r>
              <a:rPr lang="en-US" altLang="ko-KR" sz="1050" dirty="0"/>
              <a:t>‧</a:t>
            </a:r>
            <a:r>
              <a:rPr lang="ko-KR" altLang="en-US" sz="1050" dirty="0"/>
              <a:t>임용절차 등을 규정</a:t>
            </a:r>
            <a:endParaRPr lang="en-US" altLang="ko-KR" sz="1050" dirty="0"/>
          </a:p>
        </p:txBody>
      </p:sp>
      <p:sp>
        <p:nvSpPr>
          <p:cNvPr id="23" name="직사각형 22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</p:spTree>
    <p:extLst>
      <p:ext uri="{BB962C8B-B14F-4D97-AF65-F5344CB8AC3E}">
        <p14:creationId xmlns:p14="http://schemas.microsoft.com/office/powerpoint/2010/main" val="102110150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-29-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6756794"/>
              </p:ext>
            </p:extLst>
          </p:nvPr>
        </p:nvGraphicFramePr>
        <p:xfrm>
          <a:off x="882906" y="1946149"/>
          <a:ext cx="8059707" cy="407419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938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5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현행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개정 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70456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33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의원의 의정활동비 등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지방의회의원에게 다음 각 호의 비용을 지급한다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 자료를 수집하고 연구하거나 이를 위한 보조 활동에 사용되는 비용을 보전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補塡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하기 위하여 매월 지급하는 의정활동비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본회의 의결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위원회의 의결 또는 의장의 명에 따라 공무로 여행할 때 지급하는 여비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지방의회의원의 직무활동에 대하여 지급하는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월정수당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각 호에 규정된 비용의 지급기준은 대통령령으로 정하는 범위에서 해당 지방자치단체의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의정비심의위원회에서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결정하는 금액 이내로 하여 지방자치단체의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의정비심의위원회의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구성ㆍ운영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등에 관하여 필요한 사항은 대통령령으로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40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의원의 의정활동비 등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지방의회의원에게는 다음 각 호의 비용을 지급한다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議政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자료를 수집하고 연구하거나 이를 위한 보조 활동에 사용되는 비용을 보전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補塡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하기 위하여 매월 지급하는 의정활동비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지방의회의원의 직무활동에 대하여 지급하는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월정수당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본회의 의결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위원회 의결 또는 지방의회의 의장의 명에 따라 공무로 여행할 때 지급하는 여비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각 호에 규정된 비용은 대통령령으로 정하는 기준을 고려하여 해당 지방자치단체의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의정비심의위원회에서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결정하는 금액 이내에서 지방자치단체의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항제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3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호에 따른 비용은 </a:t>
                      </a:r>
                      <a:r>
                        <a:rPr lang="ko-KR" altLang="en-US" sz="9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의정비심의위원회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 결정 대상에서 제외한다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의정비심의위원회의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구성ㆍ운영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등에 필요한 사항은 대통령령으로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96043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34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상해ㆍ사망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등의 보상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지방의회의원이 회기 중 직무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61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조에 따라 개회된 위원회의 직무와 본회의 또는 위원회의 의결이나 의장의 명에 따른 폐회 중의 공무여행을 포함한다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로 인하여 신체에 상해를 입거나 사망한 경우와 그 상해나 직무로 인한 질병으로 사망한 경우에는 보상금을 지급할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보상금의 지급기준은 대통령령으로 정하는 범위에서 해당 지방자치단체의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42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상해ㆍ사망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등의 보상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지방의회의원이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직무로 인하여 신체에 상해를 입거나 사망한 경우와 그 상해나 직무로 인한 질병으로 사망한 경우에는 보상금을 지급할 수 있다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보상금의 지급기준은 대통령령으로 정하는 범위에서 해당 지방자치단체의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91789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44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정례회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지방의회는 매년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회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정례회를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개최한다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정례회의 집회일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그 밖에 정례회의 운영에 관하여 필요한 사항은 대통령령으로 정하는 바에 따라 해당 지방자치단체의 조례로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R w="6350">
                      <a:solidFill>
                        <a:srgbClr val="189CB1"/>
                      </a:solidFill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53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정례회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지방의회는 매년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회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정례회를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개최한다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정례회의 집회일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그 밖에 </a:t>
                      </a:r>
                      <a:r>
                        <a:rPr lang="ko-KR" altLang="en-US" sz="900" u="sng" kern="0" spc="-50" dirty="0" err="1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정례회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 운영에 필요한 사항은 해당 지방자치단체의 조례로 정한다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>
                      <a:solidFill>
                        <a:srgbClr val="189CB1"/>
                      </a:solidFill>
                      <a:prstDash val="solid"/>
                    </a:lnL>
                    <a:lnR w="6350">
                      <a:noFill/>
                      <a:prstDash val="soli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887185" y="1567542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지방의회 </a:t>
            </a:r>
            <a:r>
              <a:rPr lang="en-US" altLang="ko-KR" sz="1200" b="1" dirty="0">
                <a:sym typeface="Wingdings"/>
              </a:rPr>
              <a:t>‘</a:t>
            </a:r>
            <a:r>
              <a:rPr lang="ko-KR" altLang="en-US" sz="1200" b="1" dirty="0">
                <a:sym typeface="Wingdings"/>
              </a:rPr>
              <a:t>권한 강화</a:t>
            </a:r>
            <a:r>
              <a:rPr lang="en-US" altLang="ko-KR" sz="1200" b="1" dirty="0">
                <a:sym typeface="Wingdings"/>
              </a:rPr>
              <a:t>’</a:t>
            </a:r>
            <a:r>
              <a:rPr lang="ko-KR" altLang="en-US" sz="1200" b="1" dirty="0">
                <a:sym typeface="Wingdings"/>
              </a:rPr>
              <a:t> 관련 주요 지방자치법의 규정 변화</a:t>
            </a:r>
            <a:r>
              <a:rPr lang="en-US" altLang="ko-KR" sz="1200" b="1" dirty="0">
                <a:sym typeface="Wingdings"/>
              </a:rPr>
              <a:t>_</a:t>
            </a:r>
            <a:r>
              <a:rPr lang="ko-KR" altLang="en-US" sz="1200" b="1" dirty="0">
                <a:sym typeface="Wingdings"/>
              </a:rPr>
              <a:t>의회 운영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  <p:sp>
        <p:nvSpPr>
          <p:cNvPr id="17" name="직사각형 16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</p:spTree>
    <p:extLst>
      <p:ext uri="{BB962C8B-B14F-4D97-AF65-F5344CB8AC3E}">
        <p14:creationId xmlns:p14="http://schemas.microsoft.com/office/powerpoint/2010/main" val="418435576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-30-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8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775257"/>
              </p:ext>
            </p:extLst>
          </p:nvPr>
        </p:nvGraphicFramePr>
        <p:xfrm>
          <a:off x="882906" y="1946149"/>
          <a:ext cx="8059707" cy="410630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9389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658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현 행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 </a:t>
                      </a:r>
                      <a:r>
                        <a:rPr lang="ko-KR" altLang="en-US" sz="1200" b="1" spc="-135" baseline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 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81342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45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임시회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총선거 후 최초로 집회되는 임시회는 지방의회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사무처장ㆍ사무국장ㆍ사무과장이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지방의회의원 임기 개시일부터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 이내에 소집한다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지방의회의장은 지방자치단체의 장이나 재적의원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분의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이상의 의원이 요구하면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 이내에 임시회를 소집하여야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의장과 부의장이 사고로 임시회를 소집할 수 없으면 의원 중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최다선의원이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최다선의원이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 이상인 경우에는 그 중 연장자의 순으로 소집할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임시회의 소집은 집회일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 전에 공고하여야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긴급할 때에는 그러하지 아니하다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54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임시회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 총선거 후 최초로 집회되는 임시회는 지방의회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사무처장ㆍ사무국장ㆍ사무과장이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지방의회의원 임기 개시일부터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 이내에 소집한다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지방자치단체를 폐지하거나 설치하거나 나누거나 합쳐 새로운 지방자치단체가 설치된 경우에 최초의 임시회는 지방의회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사무처장ㆍ사무국장ㆍ사무과장이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해당 지방자치단체가 설치되는 날에 소집한다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지방의회의 의장은 지방자치단체의 장이나 조례로 정하는 수 이상의 지방의회의원이 요구하면 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15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일 이내에 임시회를 소집하여야 한다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지방의회의 의장과 부의장이 부득이한 사유로 임시회를 소집할 수 없을 때에는 지방의회의원 중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최다선의원이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최다선의원이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 이상인 경우에는 그 중 연장자의 순으로 소집할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④ 임시회 소집은 집회일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3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일 전에 공고하여야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긴급할 때에는 그러하지 아니하다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709058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66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의안의 발의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지방의회에서 의결할 의안은 지방자치단체의 장이나 재적의원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분의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이상 또는 의원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10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 이상의 연서로 발의한다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위원회는 그 직무에 속하는 사항에 관하여 의안을 제출할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의안은 그 안을 갖추어 의장에게 제출하여야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④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항에 따라 의원이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조례안을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발의하는 때에는 발의의원과 찬성의원을 구분하되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해당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제명의 부제로 발의의원의 성명을 기재하여야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발의의원이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 이상인 경우에는 대표발의의원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명을 명시하여야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⑤ 의원이 발의한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제정조례안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또는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전부개정조례안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중 의회에서 의결된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조례안을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공표 또는 홍보하는 경우에는 해당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부제를 함께 표기할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76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의안의 발의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지방의회에서 의결할 의안은 </a:t>
                      </a:r>
                      <a:r>
                        <a:rPr lang="ko-KR" altLang="en-US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지방자치단체의 장이나 조례로 정하는 수 이상의 지방의회의원의 찬성으로 발의한다</a:t>
                      </a:r>
                      <a:r>
                        <a:rPr lang="en-US" altLang="ko-KR" sz="900" u="sng" kern="0" spc="-50" dirty="0">
                          <a:solidFill>
                            <a:srgbClr val="000000"/>
                          </a:solidFill>
                          <a:effectLst/>
                          <a:uFill>
                            <a:solidFill>
                              <a:srgbClr val="000000"/>
                            </a:solidFill>
                          </a:uFill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위원회는 그 직무에 속하는 사항에 관하여 의안을 제출할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항의 의안은 그 안을 갖추어 지방의회의 의장에게 제출하여야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④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항에 따라 지방의회의원이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조례안을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발의하는 경우에는 발의 의원과 찬성 의원을 구분하되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해당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제명의 부제로 발의 의원의 성명을 기재하여야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다만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,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발의 의원이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 이상인 경우에는 대표발의 의원 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명을 명시하여야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⑤ 지방의회의원이 발의한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제정조례안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또는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전부개정조례안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중 지방의회에서 의결된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조례안을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공표하거나 홍보하는 경우에는 해당 </a:t>
                      </a: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조례안의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 부제를 함께 표기할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10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>
                      <a:solidFill>
                        <a:srgbClr val="189CB1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1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20"/>
          <p:cNvSpPr txBox="1"/>
          <p:nvPr/>
        </p:nvSpPr>
        <p:spPr>
          <a:xfrm>
            <a:off x="887185" y="1567542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지방의회 </a:t>
            </a:r>
            <a:r>
              <a:rPr lang="en-US" altLang="ko-KR" sz="1200" b="1" dirty="0">
                <a:sym typeface="Wingdings"/>
              </a:rPr>
              <a:t>‘</a:t>
            </a:r>
            <a:r>
              <a:rPr lang="ko-KR" altLang="en-US" sz="1200" b="1" dirty="0">
                <a:sym typeface="Wingdings"/>
              </a:rPr>
              <a:t>권한 강화</a:t>
            </a:r>
            <a:r>
              <a:rPr lang="en-US" altLang="ko-KR" sz="1200" b="1" dirty="0">
                <a:sym typeface="Wingdings"/>
              </a:rPr>
              <a:t>’</a:t>
            </a:r>
            <a:r>
              <a:rPr lang="ko-KR" altLang="en-US" sz="1200" b="1" dirty="0">
                <a:sym typeface="Wingdings"/>
              </a:rPr>
              <a:t> 관련 주요 지방자치법의 규정 변화</a:t>
            </a:r>
            <a:r>
              <a:rPr lang="en-US" altLang="ko-KR" sz="1200" b="1" dirty="0">
                <a:sym typeface="Wingdings"/>
              </a:rPr>
              <a:t>_</a:t>
            </a:r>
            <a:r>
              <a:rPr lang="ko-KR" altLang="en-US" sz="1200" b="1" dirty="0">
                <a:sym typeface="Wingdings"/>
              </a:rPr>
              <a:t>의회 운영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  <p:sp>
        <p:nvSpPr>
          <p:cNvPr id="20" name="직사각형 19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</p:spTree>
    <p:extLst>
      <p:ext uri="{BB962C8B-B14F-4D97-AF65-F5344CB8AC3E}">
        <p14:creationId xmlns:p14="http://schemas.microsoft.com/office/powerpoint/2010/main" val="1451172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-31-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  <p:graphicFrame>
        <p:nvGraphicFramePr>
          <p:cNvPr id="22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7104373"/>
              </p:ext>
            </p:extLst>
          </p:nvPr>
        </p:nvGraphicFramePr>
        <p:xfrm>
          <a:off x="870855" y="1907949"/>
          <a:ext cx="8294914" cy="432936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0590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35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현 행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 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3456"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겸직 등 금지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① 지방의회의원은 다음 각 호의 어느 하나에 해당하는 직을 겸할 수 없다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 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국회의원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다른 지방의회의 의원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헌법재판소재판관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각급 선거관리위원회 위원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「국가공무원법」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규정된 국가공무원과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「지방공무원법」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규정된 지방공무원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「정당법」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따라 정당의 당원이 될 수 있는 교원은 제외한다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「공공기관의 운영에 관한 법률」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따른 공공기관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한국방송공사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한국교육방송공사 및 한국은행을 포함한다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임직원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900" b="0" i="0" u="sng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지방공기업법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」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규정된 지방공사와 지방공단의 임직원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농업협동조합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수산업협동조합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산림조합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엽연초생산협동조합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신용협동조합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새마을금고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이들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조합ㆍ금고의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중앙회와 연합회를 포함한다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임직원과 이들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조합ㆍ금고의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중앙회장이나 연합회장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「정당법」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따라 정당의 당원이 될 수 없는 교원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다른 법령에 따라 공무원의 신분을 가지는 직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밖에 다른 법률에서 겸임할 수 없도록 정하는 직</a:t>
                      </a:r>
                    </a:p>
                    <a:p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「정당법」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따라 정당의 당원이 될 수 있는 교원이 지방의회의원으로 당선되면 임기 중 그 교원의 직은 휴직된다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 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지방의회의원이 당선 전부터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 각 호의 직을 제외한 다른 직을 가진 경우에는 임기개시 후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개월 이내에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임기 중 그 다른 직에 취임한 경우에는 취임 후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 이내에 지방의회의 의장에게 서면으로 신고하여야 하며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방법과 절차는 해당 지방자치단체의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 tooltip="팝업으로 이동"/>
                        </a:rPr>
                        <a:t>조례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 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 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④ 지방의회의장은 지방의회의원이 다른 직을 겸하는 것이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조제</a:t>
                      </a:r>
                      <a:r>
                        <a:rPr lang="en-US" altLang="ko-KR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에 위반된다고 인정될 때에는 그 겸한 직을 사임할 것을 권고할 수 있다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 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⑤ 지방의회의원은 해당 지방자치단체 및 공공단체와 영리를 목적으로 하는 거래를 할 수 없으며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이와 관련된 시설이나 재산의 양수인 또는 관리인이 될 수 없다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 </a:t>
                      </a:r>
                      <a:endParaRPr lang="ko-KR" altLang="en-US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⑥ 지방의회의원은 소관 상임위원회의 직무와 관련된 영리행위를 하지 못하며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범위는 해당 지방자치단체의 </a:t>
                      </a:r>
                      <a:r>
                        <a:rPr lang="ko-KR" altLang="en-US" sz="900" b="0" i="0" u="sng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5" tooltip="팝업으로 이동"/>
                        </a:rPr>
                        <a:t>조례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 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 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겸직 등 금지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① 지방의회의원은 다음 각 호의 어느 하나에 해당하는 직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職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을 겸할 수 없다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국회의원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다른 지방의회의원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헌법재판소 재판관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각급 선거관리위원회 위원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「국가공무원법」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국가공무원과 「지방공무원법」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지방공무원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「정당법」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따라 정당의 당원이 될 수 있는 교원은 제외한다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「공공기관의 운영에 관한 법률」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공공기관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한국방송공사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한국교육방송공사 및 한국은행을 포함한다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임직원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지방공기업법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지방공사와 지방공단의 임직원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농업협동조합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수산업협동조합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산림조합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엽연초생산협동조합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신용협동조합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새마을금고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이들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조합ㆍ금고의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중앙회와 연합회를 포함한다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임직원과 이들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조합ㆍ금고의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중앙회장이나 연합회장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「정당법」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따라 정당의 당원이 될 수 없는 교원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다른 법령에 따라 공무원의 신분을 가지는 직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밖에 다른 법률에서 겸임할 수 없도록 정하는 직</a:t>
                      </a:r>
                    </a:p>
                    <a:p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「정당법」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따라 정당의 당원이 될 수 있는 교원이 지방의회의원으로 당선되면 임기 중 그 교원의 직은 휴직된다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지방의회의원이 당선 전부터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 각 호의 직을 제외한 다른 직을 가진 경우에는 임기 개시 후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개월 이내에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임기 중 그 다른 직에 취임한 경우에는 취임 후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 이내에 지방의회의 의장에게 서면으로 신고하여야 하며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방법과 절차는 해당 지방자치단체의 조례로 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④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지방의회의 의장은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항에 따라 지방의회의원의 겸직신고를 받으면 그 내용을 연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 이상 해당 지방의회의 인터넷 홈페이지에 게시하거나 지방자치단체의 조례로 정하는 방법에 따라 공개하여야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⑤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지방의회의원이 다음 각 호의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기관ㆍ단체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및 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기관ㆍ단체가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설립ㆍ운영하는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시설의 대표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임원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상근직원 또는 그 소속 위원회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자문위원회는 제외한다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 위원이 된 경우에는 그 겸한 직을 사임하여야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이하 생략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903735" y="1594542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지방의회 </a:t>
            </a:r>
            <a:r>
              <a:rPr lang="en-US" altLang="ko-KR" sz="1200" b="1" dirty="0">
                <a:sym typeface="Wingdings"/>
              </a:rPr>
              <a:t>‘</a:t>
            </a:r>
            <a:r>
              <a:rPr lang="ko-KR" altLang="en-US" sz="1200" b="1" dirty="0">
                <a:sym typeface="Wingdings"/>
              </a:rPr>
              <a:t>책임 강화</a:t>
            </a:r>
            <a:r>
              <a:rPr lang="en-US" altLang="ko-KR" sz="1200" b="1" dirty="0">
                <a:sym typeface="Wingdings"/>
              </a:rPr>
              <a:t>’</a:t>
            </a:r>
            <a:r>
              <a:rPr lang="ko-KR" altLang="en-US" sz="1200" b="1" dirty="0">
                <a:sym typeface="Wingdings"/>
              </a:rPr>
              <a:t> 관련 주요 지방자치법의 규정 변화</a:t>
            </a:r>
            <a:r>
              <a:rPr lang="en-US" altLang="ko-KR" sz="1200" b="1" dirty="0">
                <a:sym typeface="Wingdings"/>
              </a:rPr>
              <a:t>_</a:t>
            </a:r>
            <a:r>
              <a:rPr lang="ko-KR" altLang="en-US" sz="1200" b="1" dirty="0">
                <a:sym typeface="Wingdings"/>
              </a:rPr>
              <a:t>의원겸직금지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378872538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-32-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  <p:graphicFrame>
        <p:nvGraphicFramePr>
          <p:cNvPr id="22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367826"/>
              </p:ext>
            </p:extLst>
          </p:nvPr>
        </p:nvGraphicFramePr>
        <p:xfrm>
          <a:off x="882907" y="2014074"/>
          <a:ext cx="7994393" cy="408078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5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5561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1529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5978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현 행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 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27925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1000" dirty="0"/>
                        <a:t>지방의회 윤리심사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57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윤리특별위원회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의원의 윤리심사 및 징계에 관한 사항을 심사하기 위하여 윤리특별위원회를 둘 수 있다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65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윤리특별위원회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지방의회의원의 윤리강령과 윤리실천규범 준수 여부 및 징계에 관한 사항을 심사하기 위하여 윤리특별위원회를 둔다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항에 따른 윤리특별위원회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이하 “윤리특별위원회”라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는 지방의회의원의 윤리강령과 윤리실천규범 준수 여부 및 지방의회의원의 징계에 관한 사항을 심사하기 전에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66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조에 따른 윤리심사자문위원회의 의견을 들어야 하며 그 의견을 존중하여야 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85662">
                <a:tc vMerge="1">
                  <a:txBody>
                    <a:bodyPr/>
                    <a:lstStyle/>
                    <a:p>
                      <a:endParaRPr lang="ko-KR" altLang="en-US" dirty="0"/>
                    </a:p>
                  </a:txBody>
                  <a:tcPr marL="64770" marR="64770" marT="17907" marB="17907" anchor="ctr">
                    <a:lnL w="6350">
                      <a:solidFill>
                        <a:srgbClr val="189CB1"/>
                      </a:solidFill>
                      <a:prstDash val="soli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3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 err="1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미규정</a:t>
                      </a:r>
                      <a:endParaRPr lang="ko-KR" altLang="en-US" sz="900" kern="0" spc="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189CB1"/>
                      </a:solidFill>
                      <a:prstDash val="soli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제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66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조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(</a:t>
                      </a:r>
                      <a:r>
                        <a:rPr lang="ko-KR" altLang="en-US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윤리심사자문위원회</a:t>
                      </a:r>
                      <a:r>
                        <a:rPr lang="en-US" altLang="ko-KR" sz="900" b="1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) 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① 지방의회의원의 겸직 및 영리행위 등에 관한 지방의회의 의장의 자문과 지방의회의원의 윤리강령과 윤리실천규범 준수 여부 및 징계에 관한 윤리특별위원회의 자문에 응하기 위하여 윤리특별위원회에 윤리심사자문위원회를 둔다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② 윤리심사자문위원회의 위원은 민간전문가 중에서 지방의회의 의장이 위촉한다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5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③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1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 및 제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2</a:t>
                      </a:r>
                      <a:r>
                        <a:rPr lang="ko-KR" altLang="en-US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항에서 규정한 사항 외에 윤리심사자문위원회의 구성 및 운영에 필요한 사항은 회의규칙으로 정한다</a:t>
                      </a:r>
                      <a:r>
                        <a:rPr lang="en-US" altLang="ko-KR" sz="900" kern="0" spc="-50" dirty="0">
                          <a:solidFill>
                            <a:srgbClr val="000000"/>
                          </a:solidFill>
                          <a:effectLst/>
                          <a:latin typeface="KoPub돋움체 Light"/>
                          <a:ea typeface="+mn-ea"/>
                        </a:rPr>
                        <a:t>.</a:t>
                      </a:r>
                      <a:endParaRPr lang="ko-KR" altLang="en-US" sz="900" kern="0" spc="-50" dirty="0">
                        <a:solidFill>
                          <a:srgbClr val="000000"/>
                        </a:solidFill>
                        <a:effectLst/>
                        <a:latin typeface="KoPub돋움체 Light"/>
                        <a:ea typeface="+mn-ea"/>
                      </a:endParaRPr>
                    </a:p>
                  </a:txBody>
                  <a:tcPr marL="64770" marR="64770" marT="17907" marB="17907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8566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900" dirty="0"/>
                        <a:t>의정활동 투명성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dirty="0" err="1"/>
                        <a:t>미규정</a:t>
                      </a:r>
                      <a:endParaRPr lang="ko-KR" altLang="en-US" sz="9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표결방법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본회의에서 표결할 때에는 조례 또는 회의규칙으로 정하는 표결방식에 의한 기록표결로 가부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可否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결정한다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다만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다음 각 호의 어느 하나에 해당하는 경우에는 무기명투표로 표결한다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57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의장ㆍ부의장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선거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임시의장 선출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의장ㆍ부의장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불신임 의결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자격상실 의결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징계 의결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120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 또는 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121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조에 따른 재의 요구에 관한 의결</a:t>
                      </a: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 밖에 지방의회에서 하는 각종 선거 및 인사에 관한 사항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903735" y="1594542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지방의회 </a:t>
            </a:r>
            <a:r>
              <a:rPr lang="en-US" altLang="ko-KR" sz="1200" b="1" dirty="0">
                <a:sym typeface="Wingdings"/>
              </a:rPr>
              <a:t>‘</a:t>
            </a:r>
            <a:r>
              <a:rPr lang="ko-KR" altLang="en-US" sz="1200" b="1" dirty="0">
                <a:sym typeface="Wingdings"/>
              </a:rPr>
              <a:t>책임 강화</a:t>
            </a:r>
            <a:r>
              <a:rPr lang="en-US" altLang="ko-KR" sz="1200" b="1" dirty="0">
                <a:sym typeface="Wingdings"/>
              </a:rPr>
              <a:t>’</a:t>
            </a:r>
            <a:r>
              <a:rPr lang="ko-KR" altLang="en-US" sz="1200" b="1" dirty="0">
                <a:sym typeface="Wingdings"/>
              </a:rPr>
              <a:t> 관련 주요 지방자치법의 규정 변화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140606784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-33-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9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직사각형 22"/>
          <p:cNvSpPr/>
          <p:nvPr/>
        </p:nvSpPr>
        <p:spPr>
          <a:xfrm>
            <a:off x="431201" y="875305"/>
            <a:ext cx="4416594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지방의회 관련 주요 지방자치법의 개정 내용</a:t>
            </a:r>
          </a:p>
        </p:txBody>
      </p:sp>
      <p:graphicFrame>
        <p:nvGraphicFramePr>
          <p:cNvPr id="22" name="object 2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030147"/>
              </p:ext>
            </p:extLst>
          </p:nvPr>
        </p:nvGraphicFramePr>
        <p:xfrm>
          <a:off x="882907" y="2014074"/>
          <a:ext cx="7994393" cy="35163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8538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8163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8926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1590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구 분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dirty="0">
                          <a:solidFill>
                            <a:schemeClr val="bg1"/>
                          </a:solidFill>
                          <a:latin typeface="Malgun Gothic"/>
                          <a:cs typeface="Malgun Gothic"/>
                        </a:rPr>
                        <a:t>현 행</a:t>
                      </a:r>
                      <a:endParaRPr sz="1200" b="1" dirty="0">
                        <a:solidFill>
                          <a:schemeClr val="bg1"/>
                        </a:solidFill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chemeClr val="bg2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200" b="1" spc="-135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개 정</a:t>
                      </a:r>
                      <a:endParaRPr sz="12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bg2">
                        <a:lumMod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45974">
                <a:tc rowSpan="2">
                  <a:txBody>
                    <a:bodyPr/>
                    <a:lstStyle/>
                    <a:p>
                      <a:pPr algn="ctr"/>
                      <a:r>
                        <a:rPr lang="ko-KR" altLang="en-US" sz="900" dirty="0"/>
                        <a:t>정보공개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dirty="0" err="1"/>
                        <a:t>미규정</a:t>
                      </a:r>
                      <a:endParaRPr lang="ko-KR" altLang="en-US" sz="9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주민에 대한 정보공개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① 지방자치단체는 사무처리의 투명성을 높이기 위하여 「공공기관의 정보공개에 관한 법률」에서 정하는 바에 따라 지방의회의 의정활동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집행기관의 조직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재무 등 지방자치에 관한 정보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이하 “지방자치정보”라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를 주민에게 공개하여야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행정안전부장관은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주민의 지방자치정보에 대한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접근성을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높이기 위하여 이 법 또는 다른 법령에 따라 공개된 지방자치정보를 체계적으로 수집하고 주민에게 제공하기 위한 정보공개시스템을 </a:t>
                      </a:r>
                      <a:r>
                        <a:rPr lang="ko-KR" altLang="en-US" sz="900" b="0" i="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구축ㆍ운영할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수 있다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54510">
                <a:tc vMerge="1">
                  <a:txBody>
                    <a:bodyPr/>
                    <a:lstStyle/>
                    <a:p>
                      <a:pPr algn="ctr"/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72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회의록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① 지방의회는 회의록을 작성하고 회의의 진행내용 및 결과와 출석의원의 성명을 적어야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회의록에는 의장과 의회에서 선출한 의원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 이상이 서명하여야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의장은 회의록의 사본을 첨부하여 회의의 결과를 그 지방자치단체의 장에게 통고하여야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algn="just"/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just"/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④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회의록은 의원에게 배부한다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다만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비밀로 할 필요가 있다고 의장이 인정하거나 지방의회에서 의결한 사항은 공개하지 아니한다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제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조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회의록</a:t>
                      </a:r>
                      <a:r>
                        <a:rPr lang="en-US" altLang="ko-KR" sz="900" b="1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① 지방의회는 회의록을 작성하고 회의의 진행내용 및 결과와 출석의원의 성명을 적어야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②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회의록에는 지방의회의 의장과 지방의회에서 선출한 지방의회의원 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 이상이 서명하여야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③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지방의회의 의장은 회의록 사본을 첨부하여 회의 결과를 그 지방자치단체의 장에게 알려야 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④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지방의회의 의장은 회의록을 지방의회의원에게 배부하고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주민에게 공개한다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다만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비밀로 할 필요가 있다고 지방의회의 의장이 인정하거나 지방의회에서 의결한 사항은 공개하지 아니한다</a:t>
                      </a:r>
                      <a:r>
                        <a:rPr lang="en-US" altLang="ko-KR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endParaRPr lang="en-US" altLang="ko-KR" sz="900" b="0" i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3175" cap="flat" cmpd="sng" algn="ctr">
                      <a:solidFill>
                        <a:srgbClr val="00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03735" y="1594542"/>
            <a:ext cx="576398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ko-KR" altLang="en-US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  </a:t>
            </a:r>
            <a:r>
              <a:rPr lang="ko-KR" altLang="en-US" sz="1200" b="1" dirty="0">
                <a:sym typeface="Wingdings"/>
              </a:rPr>
              <a:t>지방의회 </a:t>
            </a:r>
            <a:r>
              <a:rPr lang="en-US" altLang="ko-KR" sz="1200" b="1" dirty="0">
                <a:sym typeface="Wingdings"/>
              </a:rPr>
              <a:t>‘</a:t>
            </a:r>
            <a:r>
              <a:rPr lang="ko-KR" altLang="en-US" sz="1200" b="1" dirty="0">
                <a:sym typeface="Wingdings"/>
              </a:rPr>
              <a:t>책임 강화</a:t>
            </a:r>
            <a:r>
              <a:rPr lang="en-US" altLang="ko-KR" sz="1200" b="1" dirty="0">
                <a:sym typeface="Wingdings"/>
              </a:rPr>
              <a:t>’</a:t>
            </a:r>
            <a:r>
              <a:rPr lang="ko-KR" altLang="en-US" sz="1200" b="1" dirty="0">
                <a:sym typeface="Wingdings"/>
              </a:rPr>
              <a:t> 관련 주요 지방자치법의 규정 변화</a:t>
            </a:r>
            <a:r>
              <a:rPr lang="ko-KR" altLang="en-US" sz="1200" b="1" dirty="0"/>
              <a:t> </a:t>
            </a:r>
            <a:endParaRPr lang="ko-KR" altLang="en-US" sz="1200" dirty="0"/>
          </a:p>
        </p:txBody>
      </p:sp>
    </p:spTree>
    <p:extLst>
      <p:ext uri="{BB962C8B-B14F-4D97-AF65-F5344CB8AC3E}">
        <p14:creationId xmlns:p14="http://schemas.microsoft.com/office/powerpoint/2010/main" val="23898501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823969" y="1629928"/>
            <a:ext cx="8313093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-34-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object 230"/>
          <p:cNvSpPr txBox="1"/>
          <p:nvPr/>
        </p:nvSpPr>
        <p:spPr>
          <a:xfrm>
            <a:off x="823946" y="1906435"/>
            <a:ext cx="8313093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1)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전부개정 지방자치법의 평가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sp>
        <p:nvSpPr>
          <p:cNvPr id="21" name="object 236"/>
          <p:cNvSpPr txBox="1"/>
          <p:nvPr/>
        </p:nvSpPr>
        <p:spPr>
          <a:xfrm>
            <a:off x="1130939" y="2205345"/>
            <a:ext cx="7927290" cy="3870524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2000250" lvl="4" indent="-171450" fontAlgn="base">
              <a:buFont typeface="Arial" pitchFamily="34" charset="0"/>
              <a:buChar char="•"/>
            </a:pPr>
            <a:endParaRPr lang="en-US" altLang="ko-KR" sz="105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2021. 1. 12.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전부 개정 지방자치법을 지방의회를 중심으로 본다면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지방의회 역시 지방자치의 중요한 축으로서 실효적 기관으로 자리매김을 시도하고 있음</a:t>
            </a:r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- </a:t>
            </a:r>
            <a:r>
              <a:rPr lang="ko-KR" altLang="en-US" sz="1050" dirty="0"/>
              <a:t>법령에서 조례로 정하도록 위임한 사항에 대해 하위법령에서 위임의 내용과 범위를 제한하거나 직접 규정하지 못하도록 하여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</a:t>
            </a:r>
            <a:r>
              <a:rPr lang="ko-KR" altLang="en-US" sz="1050" dirty="0"/>
              <a:t>   지역마다의 특성과 자율성이 반영되도록 지방자치단체의 자치입법권을 강화하는 것을 바탕으로</a:t>
            </a:r>
            <a:r>
              <a:rPr lang="en-US" altLang="ko-KR" sz="1050" dirty="0"/>
              <a:t>, </a:t>
            </a:r>
            <a:r>
              <a:rPr lang="ko-KR" altLang="en-US" sz="1050" dirty="0"/>
              <a:t>지방의회에 부여된 자율성 강화에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   </a:t>
            </a:r>
            <a:r>
              <a:rPr lang="ko-KR" altLang="en-US" sz="1050" dirty="0"/>
              <a:t>상응하는 책임성과 투명성 제고를 위한 일련의 제도적 정비를 추진한 것으로 평가</a:t>
            </a:r>
            <a:r>
              <a:rPr lang="en-US" altLang="ko-KR" sz="1050" dirty="0"/>
              <a:t>(</a:t>
            </a:r>
            <a:r>
              <a:rPr lang="ko-KR" altLang="en-US" sz="1050" dirty="0"/>
              <a:t>전대욱</a:t>
            </a:r>
            <a:r>
              <a:rPr lang="en-US" altLang="ko-KR" sz="1050" dirty="0"/>
              <a:t>, 2021: 36) </a:t>
            </a:r>
          </a:p>
          <a:p>
            <a:pPr fontAlgn="base"/>
            <a:endParaRPr lang="ko-KR" altLang="en-US" sz="105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지방의회와 관련된 직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간접적 제도개선 노력은 그간 지방의회를 운영하면서 미진했던 부문들에 대한 현장의 요구사항을 중앙차원에서 적극적으로 수용한 것이고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개정 지방자치법은 그간 지방의회 현장의 각종 문제점을 해소하는 동시에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진정한 의미의 지방자치 및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지방분권을 확립하는 초석을 마련했다는 점에서 바람직한 것으로 평가할 수 있음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- </a:t>
            </a:r>
            <a:r>
              <a:rPr lang="ko-KR" altLang="en-US" sz="1050" dirty="0"/>
              <a:t>특히 지방의회 인사권의 독립은 실효적인 지방의회가 되도록 하는 제도적인 디딤돌이 될 것임</a:t>
            </a:r>
            <a:endParaRPr lang="en-US" altLang="ko-KR" sz="1050" dirty="0"/>
          </a:p>
          <a:p>
            <a:pPr marL="171450" indent="-171450" fontAlgn="base">
              <a:buFont typeface="Arial" pitchFamily="34" charset="0"/>
              <a:buChar char="•"/>
            </a:pPr>
            <a:endParaRPr lang="en-US" altLang="ko-KR" sz="105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다만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지방의회의 조직구성에 관한 전면적인 </a:t>
            </a:r>
            <a:r>
              <a:rPr lang="ko-KR" altLang="en-US" sz="105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자치조직권이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보장되지 않은 상황으로 지방의회의 인사권 독립은 한계를 노정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지방의회 사무직원의 업무수행에 대한 전문성 확보 및 인사권 문제에 대한 근본적 변화를 통해 지방의원에 대한 적극적인 지원체계를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확립함으로써 지방의회의 자율성과 독립성을 강화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지방자치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2.0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시대 대비 </a:t>
            </a:r>
          </a:p>
          <a:p>
            <a:pPr fontAlgn="base"/>
            <a:endParaRPr lang="ko-KR" altLang="en-US" sz="1050" dirty="0"/>
          </a:p>
          <a:p>
            <a:pPr fontAlgn="base"/>
            <a:endParaRPr lang="ko-KR" altLang="en-US" sz="1050" dirty="0"/>
          </a:p>
          <a:p>
            <a:pPr marL="171450" indent="-171450" fontAlgn="base">
              <a:buFont typeface="Arial" pitchFamily="34" charset="0"/>
              <a:buChar char="•"/>
            </a:pPr>
            <a:endParaRPr lang="ko-KR" altLang="en-US" sz="1050" dirty="0"/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직사각형 18"/>
          <p:cNvSpPr/>
          <p:nvPr/>
        </p:nvSpPr>
        <p:spPr>
          <a:xfrm>
            <a:off x="420672" y="875305"/>
            <a:ext cx="3810659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개정 지방자치법의 평가 및 향후 과제</a:t>
            </a:r>
          </a:p>
        </p:txBody>
      </p:sp>
    </p:spTree>
    <p:extLst>
      <p:ext uri="{BB962C8B-B14F-4D97-AF65-F5344CB8AC3E}">
        <p14:creationId xmlns:p14="http://schemas.microsoft.com/office/powerpoint/2010/main" val="14657514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-35-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20672" y="875305"/>
            <a:ext cx="3810659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개정 지방자치법의 평가 및 향후 과제</a:t>
            </a:r>
          </a:p>
        </p:txBody>
      </p:sp>
      <p:sp>
        <p:nvSpPr>
          <p:cNvPr id="19" name="object 230"/>
          <p:cNvSpPr txBox="1"/>
          <p:nvPr/>
        </p:nvSpPr>
        <p:spPr>
          <a:xfrm>
            <a:off x="635847" y="1906435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지방의회의 전문성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자율성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강화   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30645" y="1629928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object 236"/>
          <p:cNvSpPr txBox="1"/>
          <p:nvPr/>
        </p:nvSpPr>
        <p:spPr>
          <a:xfrm>
            <a:off x="880139" y="2142863"/>
            <a:ext cx="3785914" cy="4074426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정책지원 전문인력 도입의 법적 근거 마련 </a:t>
            </a:r>
            <a:r>
              <a:rPr lang="en-US" altLang="ko-KR" sz="1100" dirty="0"/>
              <a:t>,</a:t>
            </a:r>
            <a:r>
              <a:rPr lang="ko-KR" altLang="en-US" sz="1100" dirty="0"/>
              <a:t> 입법</a:t>
            </a:r>
            <a:r>
              <a:rPr lang="en-US" altLang="ko-KR" sz="1100" dirty="0"/>
              <a:t>, </a:t>
            </a:r>
            <a:r>
              <a:rPr lang="ko-KR" altLang="en-US" sz="1100" dirty="0"/>
              <a:t>예산 등 지방의회 의정활동 전문성 제고 </a:t>
            </a: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법률에 규정되어 있는 </a:t>
            </a:r>
            <a:r>
              <a:rPr lang="en-US" altLang="ko-KR" sz="1100" dirty="0"/>
              <a:t>5</a:t>
            </a:r>
            <a:r>
              <a:rPr lang="ko-KR" altLang="en-US" sz="1100" dirty="0"/>
              <a:t>개의 사항을 조례 등에 위임함으로써 종전 지방의회 운영의 획일적 사항을 유연한 방식으로 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전환</a:t>
            </a:r>
            <a:r>
              <a:rPr lang="en-US" altLang="ko-KR" sz="1100" dirty="0"/>
              <a:t>, </a:t>
            </a:r>
            <a:r>
              <a:rPr lang="ko-KR" altLang="en-US" sz="1100" dirty="0"/>
              <a:t>이를 통해 지방의회 운영의 자율성 강화 기대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-  </a:t>
            </a:r>
            <a:r>
              <a:rPr lang="ko-KR" altLang="en-US" sz="1100" dirty="0" err="1"/>
              <a:t>의정비심의위원회</a:t>
            </a:r>
            <a:r>
              <a:rPr lang="ko-KR" altLang="en-US" sz="1100" dirty="0"/>
              <a:t> 심의대상에서 여비 제외</a:t>
            </a:r>
            <a:r>
              <a:rPr lang="en-US" altLang="ko-KR" sz="1100" dirty="0"/>
              <a:t>(</a:t>
            </a:r>
            <a:r>
              <a:rPr lang="ko-KR" altLang="en-US" sz="1100" dirty="0"/>
              <a:t>제</a:t>
            </a:r>
            <a:r>
              <a:rPr lang="en-US" altLang="ko-KR" sz="1100" dirty="0"/>
              <a:t>40</a:t>
            </a:r>
            <a:r>
              <a:rPr lang="ko-KR" altLang="en-US" sz="1100" dirty="0"/>
              <a:t>조</a:t>
            </a:r>
            <a:r>
              <a:rPr lang="en-US" altLang="ko-KR" sz="1100" dirty="0"/>
              <a:t>)</a:t>
            </a:r>
          </a:p>
          <a:p>
            <a:pPr fontAlgn="base"/>
            <a:r>
              <a:rPr lang="en-US" altLang="ko-KR" sz="1100" dirty="0"/>
              <a:t>    -  </a:t>
            </a:r>
            <a:r>
              <a:rPr lang="ko-KR" altLang="en-US" sz="1100" dirty="0" err="1"/>
              <a:t>비회기</a:t>
            </a:r>
            <a:r>
              <a:rPr lang="ko-KR" altLang="en-US" sz="1100" dirty="0"/>
              <a:t> 중상해</a:t>
            </a:r>
            <a:r>
              <a:rPr lang="en-US" altLang="ko-KR" sz="1100" dirty="0"/>
              <a:t>‧</a:t>
            </a:r>
            <a:r>
              <a:rPr lang="ko-KR" altLang="en-US" sz="1100" dirty="0"/>
              <a:t>사망보장금</a:t>
            </a:r>
            <a:r>
              <a:rPr lang="en-US" altLang="ko-KR" sz="1100" dirty="0"/>
              <a:t> </a:t>
            </a:r>
            <a:r>
              <a:rPr lang="ko-KR" altLang="en-US" sz="1100" dirty="0"/>
              <a:t>지급기준 완화</a:t>
            </a:r>
            <a:r>
              <a:rPr lang="en-US" altLang="ko-KR" sz="1100" dirty="0"/>
              <a:t>(</a:t>
            </a:r>
            <a:r>
              <a:rPr lang="ko-KR" altLang="en-US" sz="1100" dirty="0"/>
              <a:t>제</a:t>
            </a:r>
            <a:r>
              <a:rPr lang="en-US" altLang="ko-KR" sz="1100" dirty="0"/>
              <a:t>42</a:t>
            </a:r>
            <a:r>
              <a:rPr lang="ko-KR" altLang="en-US" sz="1100" dirty="0"/>
              <a:t>조</a:t>
            </a:r>
            <a:r>
              <a:rPr lang="en-US" altLang="ko-KR" sz="1100" dirty="0"/>
              <a:t>)</a:t>
            </a:r>
          </a:p>
          <a:p>
            <a:pPr fontAlgn="base"/>
            <a:r>
              <a:rPr lang="en-US" altLang="ko-KR" sz="1100" dirty="0"/>
              <a:t>    -  </a:t>
            </a:r>
            <a:r>
              <a:rPr lang="ko-KR" altLang="en-US" sz="1100" dirty="0" err="1"/>
              <a:t>정례회</a:t>
            </a:r>
            <a:r>
              <a:rPr lang="ko-KR" altLang="en-US" sz="1100" dirty="0"/>
              <a:t> 및 임시회 운영의 자율성 확대</a:t>
            </a:r>
            <a:r>
              <a:rPr lang="en-US" altLang="ko-KR" sz="1100" dirty="0"/>
              <a:t>(</a:t>
            </a:r>
            <a:r>
              <a:rPr lang="ko-KR" altLang="en-US" sz="1100" dirty="0"/>
              <a:t>제</a:t>
            </a:r>
            <a:r>
              <a:rPr lang="en-US" altLang="ko-KR" sz="1100" dirty="0"/>
              <a:t>53</a:t>
            </a:r>
            <a:r>
              <a:rPr lang="ko-KR" altLang="en-US" sz="1100" dirty="0"/>
              <a:t>조</a:t>
            </a:r>
            <a:r>
              <a:rPr lang="en-US" altLang="ko-KR" sz="1100" dirty="0"/>
              <a:t>, </a:t>
            </a:r>
            <a:r>
              <a:rPr lang="ko-KR" altLang="en-US" sz="1100" dirty="0"/>
              <a:t>제</a:t>
            </a:r>
            <a:r>
              <a:rPr lang="en-US" altLang="ko-KR" sz="1100" dirty="0"/>
              <a:t>54</a:t>
            </a:r>
            <a:r>
              <a:rPr lang="ko-KR" altLang="en-US" sz="1100" dirty="0"/>
              <a:t>조</a:t>
            </a:r>
            <a:r>
              <a:rPr lang="en-US" altLang="ko-KR" sz="1100" dirty="0"/>
              <a:t>)</a:t>
            </a:r>
          </a:p>
          <a:p>
            <a:pPr fontAlgn="base"/>
            <a:r>
              <a:rPr lang="en-US" altLang="ko-KR" sz="1100" dirty="0"/>
              <a:t>    -  </a:t>
            </a:r>
            <a:r>
              <a:rPr lang="ko-KR" altLang="en-US" sz="1100" dirty="0"/>
              <a:t>의안발의 요건의 자율성 강화</a:t>
            </a:r>
            <a:r>
              <a:rPr lang="en-US" altLang="ko-KR" sz="1100" dirty="0"/>
              <a:t>(</a:t>
            </a:r>
            <a:r>
              <a:rPr lang="ko-KR" altLang="en-US" sz="1100" dirty="0"/>
              <a:t>제</a:t>
            </a:r>
            <a:r>
              <a:rPr lang="en-US" altLang="ko-KR" sz="1100" dirty="0"/>
              <a:t>76</a:t>
            </a:r>
            <a:r>
              <a:rPr lang="ko-KR" altLang="en-US" sz="1100" dirty="0"/>
              <a:t>조</a:t>
            </a:r>
            <a:r>
              <a:rPr lang="en-US" altLang="ko-KR" sz="1100" dirty="0"/>
              <a:t>)</a:t>
            </a:r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지방의회의  인사권 독립을 통해 전문성 강화</a:t>
            </a:r>
            <a:r>
              <a:rPr lang="en-US" altLang="ko-KR" sz="1100" dirty="0"/>
              <a:t>, </a:t>
            </a:r>
            <a:r>
              <a:rPr lang="ko-KR" altLang="en-US" sz="1100" dirty="0"/>
              <a:t>집행부에 대한 효율적인 견제기능을 수행 기대</a:t>
            </a:r>
            <a:r>
              <a:rPr lang="en-US" altLang="ko-KR" sz="1100" dirty="0"/>
              <a:t>, </a:t>
            </a:r>
            <a:r>
              <a:rPr lang="ko-KR" altLang="en-US" sz="1100" dirty="0"/>
              <a:t>지방의회 </a:t>
            </a:r>
            <a:r>
              <a:rPr lang="en-US" altLang="ko-KR" sz="1100" dirty="0"/>
              <a:t> </a:t>
            </a:r>
            <a:r>
              <a:rPr lang="ko-KR" altLang="en-US" sz="1100" dirty="0"/>
              <a:t>사무기구 인력운영의 자율성 제고</a:t>
            </a: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>
              <a:sym typeface="Wingdings"/>
            </a:endParaRPr>
          </a:p>
        </p:txBody>
      </p:sp>
      <p:sp>
        <p:nvSpPr>
          <p:cNvPr id="25" name="object 230"/>
          <p:cNvSpPr txBox="1"/>
          <p:nvPr/>
        </p:nvSpPr>
        <p:spPr>
          <a:xfrm>
            <a:off x="4978214" y="1906434"/>
            <a:ext cx="4156546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지방의회의 책임성투명성 제고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모서리가 둥근 직사각형 25"/>
          <p:cNvSpPr/>
          <p:nvPr/>
        </p:nvSpPr>
        <p:spPr>
          <a:xfrm>
            <a:off x="4973012" y="1629927"/>
            <a:ext cx="4156546" cy="4196113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object 236"/>
          <p:cNvSpPr txBox="1"/>
          <p:nvPr/>
        </p:nvSpPr>
        <p:spPr>
          <a:xfrm>
            <a:off x="5199821" y="2121966"/>
            <a:ext cx="3785914" cy="280484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기존 제도상으로는 지방의회 운영에 관해 회의공개원칙만 규정할 뿐</a:t>
            </a:r>
            <a:r>
              <a:rPr lang="en-US" altLang="ko-KR" sz="1100" dirty="0"/>
              <a:t>, </a:t>
            </a:r>
            <a:r>
              <a:rPr lang="ko-KR" altLang="en-US" sz="1100" dirty="0"/>
              <a:t>의회와 의정활동에 관한 공개 규정 부재</a:t>
            </a:r>
            <a:r>
              <a:rPr lang="en-US" altLang="ko-KR" sz="1100" dirty="0"/>
              <a:t>,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 </a:t>
            </a:r>
            <a:r>
              <a:rPr lang="ko-KR" altLang="en-US" sz="1100" dirty="0"/>
              <a:t>윤리심사특별위원회의 설치는 재량사항이었고</a:t>
            </a:r>
            <a:r>
              <a:rPr lang="en-US" altLang="ko-KR" sz="1100" dirty="0"/>
              <a:t>, </a:t>
            </a:r>
            <a:r>
              <a:rPr lang="ko-KR" altLang="en-US" sz="1100" dirty="0"/>
              <a:t>윤리심사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자문위원회에 관한 근거규정도 존재하지 않아 위법행위를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</a:t>
            </a:r>
            <a:r>
              <a:rPr lang="ko-KR" altLang="en-US" sz="1100" dirty="0"/>
              <a:t> 저지른</a:t>
            </a:r>
            <a:r>
              <a:rPr lang="en-US" altLang="ko-KR" sz="1100" dirty="0"/>
              <a:t> </a:t>
            </a:r>
            <a:r>
              <a:rPr lang="ko-KR" altLang="en-US" sz="1100" dirty="0"/>
              <a:t> 의원에 대한 징계수준이 미흡하다는 문제 제기</a:t>
            </a: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endParaRPr lang="ko-KR" altLang="en-US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100" dirty="0"/>
              <a:t>이에 개정 지방자치법은 윤리심사특별위원회 및 윤리심사자문위원회 설치를 의무화</a:t>
            </a:r>
            <a:r>
              <a:rPr lang="en-US" altLang="ko-KR" sz="1100" dirty="0"/>
              <a:t>, </a:t>
            </a:r>
            <a:r>
              <a:rPr lang="ko-KR" altLang="en-US" sz="1100" dirty="0"/>
              <a:t>지방의회의 권한 확대와</a:t>
            </a:r>
            <a:r>
              <a:rPr lang="en-US" altLang="ko-KR" sz="1100" dirty="0"/>
              <a:t> </a:t>
            </a:r>
            <a:r>
              <a:rPr lang="ko-KR" altLang="en-US" sz="1100" dirty="0"/>
              <a:t>병행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 </a:t>
            </a:r>
            <a:r>
              <a:rPr lang="ko-KR" altLang="en-US" sz="1100" dirty="0"/>
              <a:t>지방의회 및 의원 의정활동의 폭넓은 공개를 통해 투명성과</a:t>
            </a:r>
            <a:endParaRPr lang="en-US" altLang="ko-KR" sz="1100" dirty="0"/>
          </a:p>
          <a:p>
            <a:pPr fontAlgn="base">
              <a:lnSpc>
                <a:spcPct val="150000"/>
              </a:lnSpc>
            </a:pPr>
            <a:r>
              <a:rPr lang="en-US" altLang="ko-KR" sz="1100" dirty="0"/>
              <a:t>     </a:t>
            </a:r>
            <a:r>
              <a:rPr lang="ko-KR" altLang="en-US" sz="1100" dirty="0"/>
              <a:t> 신뢰성을 확보</a:t>
            </a:r>
            <a:r>
              <a:rPr lang="en-US" altLang="ko-KR" sz="1100" dirty="0"/>
              <a:t>, </a:t>
            </a:r>
            <a:r>
              <a:rPr lang="ko-KR" altLang="en-US" sz="1100" dirty="0"/>
              <a:t>주민들의 </a:t>
            </a:r>
            <a:r>
              <a:rPr lang="ko-KR" altLang="en-US" sz="1100" dirty="0" err="1"/>
              <a:t>알권리를</a:t>
            </a:r>
            <a:r>
              <a:rPr lang="ko-KR" altLang="en-US" sz="1100" dirty="0"/>
              <a:t> 보장함</a:t>
            </a:r>
            <a:r>
              <a:rPr lang="en-US" altLang="ko-KR" sz="1100" dirty="0"/>
              <a:t>(</a:t>
            </a:r>
            <a:r>
              <a:rPr lang="ko-KR" altLang="en-US" sz="1100" dirty="0" err="1"/>
              <a:t>김건위</a:t>
            </a:r>
            <a:r>
              <a:rPr lang="en-US" altLang="ko-KR" sz="1100" dirty="0"/>
              <a:t>, 2021: 31) </a:t>
            </a: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383722985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823969" y="1629928"/>
            <a:ext cx="8313093" cy="4210258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-36-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object 230"/>
          <p:cNvSpPr txBox="1"/>
          <p:nvPr/>
        </p:nvSpPr>
        <p:spPr>
          <a:xfrm>
            <a:off x="823946" y="1906435"/>
            <a:ext cx="8313093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개정 지방자치법의 한계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의회 사무기구 조직구성의 자율성 제한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1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20672" y="875305"/>
            <a:ext cx="3810659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개정 지방자치법의 평가 및 향후 과제</a:t>
            </a:r>
          </a:p>
        </p:txBody>
      </p:sp>
      <p:sp>
        <p:nvSpPr>
          <p:cNvPr id="19" name="object 236"/>
          <p:cNvSpPr txBox="1"/>
          <p:nvPr/>
        </p:nvSpPr>
        <p:spPr>
          <a:xfrm>
            <a:off x="1054736" y="2531061"/>
            <a:ext cx="8039688" cy="3358845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71450" indent="-171450" fontAlgn="base"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현재 의회사무기구는 지역의 실정에 관계없이 획일적이고 중앙통제적인 방식으로 조직 및 인사제도를 설계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현실을 반영하지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못한 중앙정부의 시행령 규정에 따라 지방의회가 의정활동을 펼치기에는 한계</a:t>
            </a:r>
          </a:p>
          <a:p>
            <a:pPr fontAlgn="base">
              <a:lnSpc>
                <a:spcPct val="150000"/>
              </a:lnSpc>
            </a:pPr>
            <a:r>
              <a:rPr lang="ko-KR" altLang="en-US" sz="1100" dirty="0"/>
              <a:t>    </a:t>
            </a:r>
            <a:r>
              <a:rPr lang="en-US" altLang="ko-KR" sz="1050" dirty="0"/>
              <a:t>- </a:t>
            </a:r>
            <a:r>
              <a:rPr lang="ko-KR" altLang="en-US" sz="1050" dirty="0"/>
              <a:t>현재 의회사무기구 조직은 </a:t>
            </a:r>
            <a:r>
              <a:rPr lang="en-US" altLang="ko-KR" sz="1050" dirty="0"/>
              <a:t>1991</a:t>
            </a:r>
            <a:r>
              <a:rPr lang="ko-KR" altLang="en-US" sz="1050" dirty="0"/>
              <a:t>년 지방의회가 부활된 이후 </a:t>
            </a:r>
            <a:r>
              <a:rPr lang="en-US" altLang="ko-KR" sz="1050" dirty="0"/>
              <a:t>1994</a:t>
            </a:r>
            <a:r>
              <a:rPr lang="ko-KR" altLang="en-US" sz="1050" dirty="0"/>
              <a:t>년 ‘지방자치단체의 행정기구와 정원 기준 등에 관한 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 </a:t>
            </a:r>
            <a:r>
              <a:rPr lang="ko-KR" altLang="en-US" sz="1050" dirty="0"/>
              <a:t>시행규칙’이 제정된 이래 큰 변화 없이 유지</a:t>
            </a:r>
            <a:r>
              <a:rPr lang="en-US" altLang="ko-KR" sz="1050" dirty="0"/>
              <a:t>(</a:t>
            </a:r>
            <a:r>
              <a:rPr lang="ko-KR" altLang="en-US" sz="1050" dirty="0"/>
              <a:t>이후 ‘시행규칙’이 ‘규정’으로 변경</a:t>
            </a:r>
            <a:r>
              <a:rPr lang="en-US" altLang="ko-KR" sz="1050" dirty="0"/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- </a:t>
            </a:r>
            <a:r>
              <a:rPr lang="ko-KR" altLang="en-US" sz="1050" dirty="0"/>
              <a:t>중간관리층이 없는 불균형적인 조직형태와 집행부와의 불균형적인 정원</a:t>
            </a:r>
            <a:r>
              <a:rPr lang="en-US" altLang="ko-KR" sz="1050" dirty="0"/>
              <a:t>·</a:t>
            </a:r>
            <a:r>
              <a:rPr lang="ko-KR" altLang="en-US" sz="1050" dirty="0"/>
              <a:t>직급 책정기준 유지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 </a:t>
            </a:r>
            <a:r>
              <a:rPr lang="ko-KR" altLang="en-US" sz="1050" dirty="0"/>
              <a:t>광역의회의 경우</a:t>
            </a:r>
            <a:r>
              <a:rPr lang="ko-KR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altLang="ko-KR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</a:t>
            </a:r>
            <a:r>
              <a:rPr lang="ko-KR" altLang="en-US" sz="105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급</a:t>
            </a:r>
            <a:r>
              <a:rPr lang="en-US" altLang="ko-KR" sz="1050" dirty="0"/>
              <a:t>(</a:t>
            </a:r>
            <a:r>
              <a:rPr lang="ko-KR" altLang="en-US" sz="1050" dirty="0"/>
              <a:t>서울시는 </a:t>
            </a:r>
            <a:r>
              <a:rPr lang="en-US" altLang="ko-KR" sz="1050" dirty="0"/>
              <a:t>1</a:t>
            </a:r>
            <a:r>
              <a:rPr lang="ko-KR" altLang="en-US" sz="1050" dirty="0"/>
              <a:t>급</a:t>
            </a:r>
            <a:r>
              <a:rPr lang="en-US" altLang="ko-KR" sz="1050" dirty="0"/>
              <a:t>)</a:t>
            </a:r>
            <a:r>
              <a:rPr lang="ko-KR" altLang="en-US" sz="1050" dirty="0"/>
              <a:t> 사무처장 계선으로 </a:t>
            </a:r>
            <a:r>
              <a:rPr lang="en-US" altLang="ko-KR" sz="1050" dirty="0"/>
              <a:t>4</a:t>
            </a:r>
            <a:r>
              <a:rPr lang="ko-KR" altLang="en-US" sz="1050" dirty="0"/>
              <a:t>급 담당관 체계로 이루어짐으로써 </a:t>
            </a:r>
            <a:r>
              <a:rPr lang="en-US" altLang="ko-KR" sz="1050" dirty="0"/>
              <a:t> </a:t>
            </a:r>
            <a:r>
              <a:rPr lang="ko-KR" altLang="en-US" sz="1050" dirty="0"/>
              <a:t>집행기관의 </a:t>
            </a:r>
            <a:r>
              <a:rPr lang="ko-KR" altLang="en-US" sz="1050" dirty="0" err="1"/>
              <a:t>실국장</a:t>
            </a:r>
            <a:r>
              <a:rPr lang="en-US" altLang="ko-KR" sz="1050" dirty="0"/>
              <a:t>, </a:t>
            </a:r>
            <a:r>
              <a:rPr lang="ko-KR" altLang="en-US" sz="1050" dirty="0"/>
              <a:t>정책관 등과 같은 </a:t>
            </a:r>
            <a:r>
              <a:rPr lang="en-US" altLang="ko-KR" sz="1050" dirty="0"/>
              <a:t>3</a:t>
            </a:r>
            <a:r>
              <a:rPr lang="ko-KR" altLang="en-US" sz="1050" dirty="0"/>
              <a:t>급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</a:t>
            </a:r>
            <a:r>
              <a:rPr lang="ko-KR" altLang="en-US" sz="1050" dirty="0"/>
              <a:t> 단위의</a:t>
            </a:r>
            <a:r>
              <a:rPr lang="en-US" altLang="ko-KR" sz="1050" dirty="0"/>
              <a:t> </a:t>
            </a:r>
            <a:r>
              <a:rPr lang="ko-KR" altLang="en-US" sz="1050" dirty="0"/>
              <a:t>직위체계가 결여되어 조직운용에 어려움 예상</a:t>
            </a:r>
            <a:r>
              <a:rPr lang="en-US" altLang="ko-KR" sz="1050" dirty="0"/>
              <a:t>, </a:t>
            </a:r>
            <a:r>
              <a:rPr lang="ko-KR" altLang="en-US" sz="1050" dirty="0"/>
              <a:t>또한 비서실장은 </a:t>
            </a:r>
            <a:r>
              <a:rPr lang="en-US" altLang="ko-KR" sz="1050" dirty="0"/>
              <a:t>4</a:t>
            </a:r>
            <a:r>
              <a:rPr lang="ko-KR" altLang="en-US" sz="1050" dirty="0"/>
              <a:t>급으로 보하나 의장비서실장은 </a:t>
            </a:r>
            <a:r>
              <a:rPr lang="en-US" altLang="ko-KR" sz="1050" dirty="0"/>
              <a:t>5</a:t>
            </a:r>
            <a:r>
              <a:rPr lang="ko-KR" altLang="en-US" sz="1050" dirty="0"/>
              <a:t>급으로 보하여 기관 간 위상이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 </a:t>
            </a:r>
            <a:r>
              <a:rPr lang="ko-KR" altLang="en-US" sz="1050" dirty="0"/>
              <a:t>제대로 서지 못하고</a:t>
            </a:r>
            <a:r>
              <a:rPr lang="en-US" altLang="ko-KR" sz="1050" dirty="0"/>
              <a:t>, </a:t>
            </a:r>
            <a:r>
              <a:rPr lang="ko-KR" altLang="en-US" sz="1050" dirty="0"/>
              <a:t>집행기관의 여러 </a:t>
            </a:r>
            <a:r>
              <a:rPr lang="ko-KR" altLang="en-US" sz="1050" dirty="0" err="1"/>
              <a:t>실국</a:t>
            </a:r>
            <a:r>
              <a:rPr lang="ko-KR" altLang="en-US" sz="1050" dirty="0"/>
              <a:t> 및 교육청을 담당하는 전문위원 직급기준이 </a:t>
            </a:r>
            <a:r>
              <a:rPr lang="en-US" altLang="ko-KR" sz="1050" dirty="0"/>
              <a:t>4, 5</a:t>
            </a:r>
            <a:r>
              <a:rPr lang="ko-KR" altLang="en-US" sz="1050" dirty="0" err="1"/>
              <a:t>급체계로</a:t>
            </a:r>
            <a:r>
              <a:rPr lang="ko-KR" altLang="en-US" sz="1050" dirty="0"/>
              <a:t> 규정</a:t>
            </a:r>
            <a:r>
              <a:rPr lang="en-US" altLang="ko-KR" sz="1050" dirty="0"/>
              <a:t>, </a:t>
            </a:r>
            <a:r>
              <a:rPr lang="ko-KR" altLang="en-US" sz="1050" dirty="0"/>
              <a:t>집행기관과의 형평성 문제</a:t>
            </a:r>
            <a:r>
              <a:rPr lang="en-US" altLang="ko-KR" sz="1050" dirty="0"/>
              <a:t>)</a:t>
            </a:r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- </a:t>
            </a:r>
            <a:r>
              <a:rPr lang="ko-KR" altLang="en-US" sz="1050" dirty="0"/>
              <a:t>광역의회 사무처장은 서울만이 </a:t>
            </a:r>
            <a:r>
              <a:rPr lang="en-US" altLang="ko-KR" sz="1050" dirty="0"/>
              <a:t>1</a:t>
            </a:r>
            <a:r>
              <a:rPr lang="ko-KR" altLang="en-US" sz="1050" dirty="0"/>
              <a:t>급</a:t>
            </a:r>
            <a:r>
              <a:rPr lang="en-US" altLang="ko-KR" sz="1050" dirty="0"/>
              <a:t>,</a:t>
            </a:r>
            <a:r>
              <a:rPr lang="ko-KR" altLang="en-US" sz="1050" dirty="0"/>
              <a:t> </a:t>
            </a:r>
            <a:r>
              <a:rPr lang="en-US" altLang="ko-KR" sz="1050" dirty="0"/>
              <a:t>16</a:t>
            </a:r>
            <a:r>
              <a:rPr lang="ko-KR" altLang="en-US" sz="1050" dirty="0"/>
              <a:t>개 의회는 </a:t>
            </a:r>
            <a:r>
              <a:rPr lang="en-US" altLang="ko-KR" sz="1050" dirty="0"/>
              <a:t>2,3</a:t>
            </a:r>
            <a:r>
              <a:rPr lang="ko-KR" altLang="en-US" sz="1050" dirty="0"/>
              <a:t>급으로 보하도록 되어 있고</a:t>
            </a:r>
            <a:r>
              <a:rPr lang="en-US" altLang="ko-KR" sz="1050" dirty="0"/>
              <a:t>, </a:t>
            </a:r>
            <a:r>
              <a:rPr lang="ko-KR" altLang="en-US" sz="1050" dirty="0"/>
              <a:t>사무처에 </a:t>
            </a:r>
            <a:r>
              <a:rPr lang="en-US" altLang="ko-KR" sz="1050" dirty="0"/>
              <a:t>3</a:t>
            </a:r>
            <a:r>
              <a:rPr lang="ko-KR" altLang="en-US" sz="1050" dirty="0"/>
              <a:t>급 공무원이 부재한 의회 많아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</a:t>
            </a:r>
            <a:r>
              <a:rPr lang="ko-KR" altLang="en-US" sz="1050" dirty="0"/>
              <a:t> </a:t>
            </a:r>
            <a:r>
              <a:rPr lang="en-US" altLang="ko-KR" sz="1050" dirty="0"/>
              <a:t>4</a:t>
            </a:r>
            <a:r>
              <a:rPr lang="ko-KR" altLang="en-US" sz="1050" dirty="0"/>
              <a:t>급들의 승진 등에 어려움</a:t>
            </a:r>
            <a:r>
              <a:rPr lang="en-US" altLang="ko-KR" sz="1050" dirty="0"/>
              <a:t>,  </a:t>
            </a:r>
            <a:r>
              <a:rPr lang="ko-KR" altLang="en-US" sz="1050" dirty="0"/>
              <a:t>광역의회의 조직과 정원을 확대하고 의회사무처 직원의 정수를 현실화 할 필요</a:t>
            </a:r>
          </a:p>
          <a:p>
            <a:pPr fontAlgn="base">
              <a:lnSpc>
                <a:spcPct val="150000"/>
              </a:lnSpc>
            </a:pPr>
            <a:endParaRPr lang="en-US" altLang="ko-KR" sz="110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단순하고 획일적인 지방의원 정수에 의한 의회사무기구가 아닌 행정규모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재정자립도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의원 정수 등 지방의회의 지역별 특성과 다양성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자율성을 고려한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‘의회사무기구의 설치기준 및 직급기준’ 설계가 필요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endParaRPr lang="ko-KR" altLang="en-US" sz="1100" dirty="0"/>
          </a:p>
        </p:txBody>
      </p:sp>
    </p:spTree>
    <p:extLst>
      <p:ext uri="{BB962C8B-B14F-4D97-AF65-F5344CB8AC3E}">
        <p14:creationId xmlns:p14="http://schemas.microsoft.com/office/powerpoint/2010/main" val="248518358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823969" y="1629928"/>
            <a:ext cx="8313093" cy="4455186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-37-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object 230"/>
          <p:cNvSpPr txBox="1"/>
          <p:nvPr/>
        </p:nvSpPr>
        <p:spPr>
          <a:xfrm>
            <a:off x="823946" y="1906435"/>
            <a:ext cx="8313093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2) 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개정 지방자치법의 한계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의정활동 지원체계 정비의 불완전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1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20672" y="875305"/>
            <a:ext cx="3810659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개정 지방자치법의 평가 및 향후 과제</a:t>
            </a:r>
          </a:p>
        </p:txBody>
      </p:sp>
      <p:sp>
        <p:nvSpPr>
          <p:cNvPr id="19" name="object 236"/>
          <p:cNvSpPr txBox="1"/>
          <p:nvPr/>
        </p:nvSpPr>
        <p:spPr>
          <a:xfrm>
            <a:off x="1054736" y="2263249"/>
            <a:ext cx="7988473" cy="3703106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fontAlgn="base">
              <a:lnSpc>
                <a:spcPct val="150000"/>
              </a:lnSpc>
            </a:pPr>
            <a:endParaRPr lang="en-US" altLang="ko-KR" sz="105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개정 지방자치법은 정책지원 전문인력 도입의 법적 근거 마련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보좌인력 확충의 문제는 다소 해소될 전망이나 이는 지방의원의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개별적인 보좌인력이 아니며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의원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명당 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명의 정책지원 인력이 지방의원의 의정활동을 지원하는  것이어서  실효성에 의문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050" dirty="0"/>
              <a:t>     - </a:t>
            </a:r>
            <a:r>
              <a:rPr lang="ko-KR" altLang="en-US" sz="1050" dirty="0"/>
              <a:t>지방의회도 국회와 마찬가지로 입법권을 가지며</a:t>
            </a:r>
            <a:r>
              <a:rPr lang="en-US" altLang="ko-KR" sz="1050" dirty="0"/>
              <a:t>, </a:t>
            </a:r>
            <a:r>
              <a:rPr lang="ko-KR" altLang="en-US" sz="1050" dirty="0"/>
              <a:t>집행기관의 집행행위에 대한 행정감시권을 가지므로 적절한 권한의 행사가 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  </a:t>
            </a:r>
            <a:r>
              <a:rPr lang="ko-KR" altLang="en-US" sz="1050" dirty="0"/>
              <a:t>수행되려면 국회의원에게 인정되고 있는 것과 같은 다양한 지원수단들을 제공하여</a:t>
            </a:r>
            <a:r>
              <a:rPr lang="en-US" altLang="ko-KR" sz="1050" dirty="0"/>
              <a:t>, </a:t>
            </a:r>
            <a:r>
              <a:rPr lang="ko-KR" altLang="en-US" sz="1050" dirty="0"/>
              <a:t>지방의회와 의회사무처의 기능 및 지방의원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   </a:t>
            </a:r>
            <a:r>
              <a:rPr lang="ko-KR" altLang="en-US" sz="1050" dirty="0"/>
              <a:t>의정활동 지원을 강화할 필요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endParaRPr lang="en-US" altLang="ko-KR" sz="105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지방의회의 상임위원회는 각 의회 사정의 특성을 반영하지 못하고 인력의 제한으로 대동소이하게 운영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지방의회의  자율성과 전문성 약화시킨다는  문제가 지속적으로 제기되었으나 개정법은 이 문제를 반영하지 못함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200000"/>
              </a:lnSpc>
            </a:pPr>
            <a:r>
              <a:rPr lang="en-US" altLang="ko-KR" sz="1050" dirty="0"/>
              <a:t>     - </a:t>
            </a:r>
            <a:r>
              <a:rPr lang="ko-KR" altLang="en-US" sz="1050" dirty="0"/>
              <a:t>지방자치법 제</a:t>
            </a:r>
            <a:r>
              <a:rPr lang="en-US" altLang="ko-KR" sz="1050" dirty="0"/>
              <a:t>59</a:t>
            </a:r>
            <a:r>
              <a:rPr lang="ko-KR" altLang="en-US" sz="1050" dirty="0"/>
              <a:t>조 제</a:t>
            </a:r>
            <a:r>
              <a:rPr lang="en-US" altLang="ko-KR" sz="1050" dirty="0"/>
              <a:t>3</a:t>
            </a:r>
            <a:r>
              <a:rPr lang="ko-KR" altLang="en-US" sz="1050" dirty="0"/>
              <a:t>항 </a:t>
            </a:r>
            <a:r>
              <a:rPr lang="en-US" altLang="ko-KR" sz="1050" dirty="0"/>
              <a:t>‘</a:t>
            </a:r>
            <a:r>
              <a:rPr lang="ko-KR" altLang="en-US" sz="1050" dirty="0"/>
              <a:t>위원회에 두는 전문위원의 직급과 정수 등에 관하여 필요한 사항은 </a:t>
            </a:r>
            <a:r>
              <a:rPr lang="ko-KR" altLang="en-US" sz="1050" u="sng" dirty="0"/>
              <a:t>대통령령</a:t>
            </a:r>
            <a:r>
              <a:rPr lang="ko-KR" altLang="en-US" sz="1050" dirty="0"/>
              <a:t>으로 정한다</a:t>
            </a:r>
            <a:r>
              <a:rPr lang="en-US" altLang="ko-KR" sz="1050" dirty="0"/>
              <a:t>.’</a:t>
            </a:r>
            <a:r>
              <a:rPr lang="ko-KR" altLang="en-US" sz="1050" dirty="0"/>
              <a:t>는 규정은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  </a:t>
            </a:r>
            <a:r>
              <a:rPr lang="ko-KR" altLang="en-US" sz="1050" dirty="0"/>
              <a:t>개정 지방자치법 제</a:t>
            </a:r>
            <a:r>
              <a:rPr lang="en-US" altLang="ko-KR" sz="1050" dirty="0"/>
              <a:t>64</a:t>
            </a:r>
            <a:r>
              <a:rPr lang="ko-KR" altLang="en-US" sz="1050" dirty="0"/>
              <a:t>조 제</a:t>
            </a:r>
            <a:r>
              <a:rPr lang="en-US" altLang="ko-KR" sz="1050" dirty="0"/>
              <a:t>3</a:t>
            </a:r>
            <a:r>
              <a:rPr lang="ko-KR" altLang="en-US" sz="1050" dirty="0"/>
              <a:t>항으로 조문만 변경되고 내용은 유지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- </a:t>
            </a:r>
            <a:r>
              <a:rPr lang="ko-KR" altLang="en-US" sz="1050" dirty="0"/>
              <a:t>여전히 지방의회의 상임위원회 구성의 자율성은 상임위원회를 지원하는 조직 또는 인력에 의해 여전히 제약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- </a:t>
            </a:r>
            <a:r>
              <a:rPr lang="ko-KR" altLang="en-US" sz="1050" dirty="0"/>
              <a:t>상임위원회는 집행기관의 특정 기관에 대한 안건 심사 및 행정 사무감사⋅조사를 위하여 전문성 강화가 필요하고</a:t>
            </a:r>
            <a:r>
              <a:rPr lang="en-US" altLang="ko-KR" sz="1050" dirty="0"/>
              <a:t>, </a:t>
            </a:r>
            <a:r>
              <a:rPr lang="ko-KR" altLang="en-US" sz="1050" dirty="0"/>
              <a:t>상임위원회의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 </a:t>
            </a:r>
            <a:r>
              <a:rPr lang="ko-KR" altLang="en-US" sz="1050" dirty="0"/>
              <a:t> 전문성과 자율성을 향상시키기 위해서는 전문위원 수에 의해 설치되는 상임위원회 구성에 제약요인을 제거하여 전문적이며 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  </a:t>
            </a:r>
            <a:r>
              <a:rPr lang="ko-KR" altLang="en-US" sz="1050" dirty="0"/>
              <a:t>효율적 안건심사가 이루어질 수 있는 방향으로 법제도적인 개선이 필요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</a:t>
            </a:r>
            <a:endParaRPr lang="ko-KR" altLang="en-US" sz="1050" dirty="0"/>
          </a:p>
        </p:txBody>
      </p:sp>
    </p:spTree>
    <p:extLst>
      <p:ext uri="{BB962C8B-B14F-4D97-AF65-F5344CB8AC3E}">
        <p14:creationId xmlns:p14="http://schemas.microsoft.com/office/powerpoint/2010/main" val="247949313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모서리가 둥근 직사각형 3"/>
          <p:cNvSpPr/>
          <p:nvPr/>
        </p:nvSpPr>
        <p:spPr>
          <a:xfrm>
            <a:off x="823969" y="1629928"/>
            <a:ext cx="8313093" cy="4123172"/>
          </a:xfrm>
          <a:prstGeom prst="roundRect">
            <a:avLst>
              <a:gd name="adj" fmla="val 5382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cxnSp>
        <p:nvCxnSpPr>
          <p:cNvPr id="55" name="직선 연결선 54"/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-38-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59" name="object 230"/>
          <p:cNvSpPr txBox="1"/>
          <p:nvPr/>
        </p:nvSpPr>
        <p:spPr>
          <a:xfrm>
            <a:off x="823946" y="1906435"/>
            <a:ext cx="8313093" cy="351303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t">
            <a:spAutoFit/>
          </a:bodyPr>
          <a:lstStyle/>
          <a:p>
            <a:pPr fontAlgn="base">
              <a:lnSpc>
                <a:spcPct val="150000"/>
              </a:lnSpc>
            </a:pP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</a:t>
            </a:r>
            <a:r>
              <a:rPr lang="en-US" altLang="ko-KR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3)  </a:t>
            </a:r>
            <a:r>
              <a:rPr lang="ko-KR" altLang="en-US" sz="13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개정 지방자치법에 대응하는 지방의회의 과제 </a:t>
            </a:r>
            <a:endParaRPr lang="en-US" altLang="ko-KR" sz="13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8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750641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지방자치법의 개정 </a:t>
            </a:r>
            <a:r>
              <a:rPr kumimoji="0"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: </a:t>
            </a:r>
            <a:r>
              <a:rPr kumimoji="0" lang="ko-KR" altLang="en-US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지방의회를 중심으로</a:t>
            </a:r>
            <a:endParaRPr kumimoji="0" lang="en-US" altLang="ko-KR" sz="1200" b="1" dirty="0">
              <a:solidFill>
                <a:schemeClr val="tx1">
                  <a:lumMod val="85000"/>
                  <a:lumOff val="1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21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420672" y="875305"/>
            <a:ext cx="3810659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개정 지방자치법의 평가 및 향후 과제</a:t>
            </a:r>
          </a:p>
        </p:txBody>
      </p:sp>
      <p:sp>
        <p:nvSpPr>
          <p:cNvPr id="19" name="object 236"/>
          <p:cNvSpPr txBox="1"/>
          <p:nvPr/>
        </p:nvSpPr>
        <p:spPr>
          <a:xfrm>
            <a:off x="1130939" y="2433951"/>
            <a:ext cx="7927290" cy="2920263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lvl="4" fontAlgn="base"/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lvl="4" indent="-171450" fontAlgn="base"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개정 지방자치법으로 인한 지방의회 조직 확대 예상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변화가 불가피 하므로 개정 지방자치법 및 지역의 특성 반영한 조직 재설계 및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0" lvl="4"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 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자치법규 재정비 필요 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indent="-171450" fontAlgn="base">
              <a:buFont typeface="Wingdings" pitchFamily="2" charset="2"/>
              <a:buChar char="§"/>
            </a:pP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marL="171450" indent="-171450" fontAlgn="base"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지방의회 조직</a:t>
            </a: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인력 운영 방안 마련 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- </a:t>
            </a:r>
            <a:r>
              <a:rPr lang="ko-KR" altLang="en-US" sz="1050" dirty="0"/>
              <a:t>개정 지방자치법은 시도지사의 권한이었던 시도의회사무처 소속 사무직원에 대한 임용권을 시도의회 의장에게 부여한 바</a:t>
            </a:r>
            <a:r>
              <a:rPr lang="en-US" altLang="ko-KR" sz="1050" dirty="0"/>
              <a:t>, </a:t>
            </a:r>
          </a:p>
          <a:p>
            <a:pPr fontAlgn="base"/>
            <a:r>
              <a:rPr lang="ko-KR" altLang="en-US" sz="1050" dirty="0"/>
              <a:t>      앞으로 지방의회 사무직원에 대한 인사제도가 크게 변화될 것으로 전망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en-US" altLang="ko-KR" sz="1050" dirty="0"/>
              <a:t>    - </a:t>
            </a:r>
            <a:r>
              <a:rPr lang="ko-KR" altLang="en-US" sz="1050" dirty="0"/>
              <a:t>지방의회가 직원 충원에서부터 지방의회 인사를 총괄하게 될 것이므로</a:t>
            </a:r>
            <a:r>
              <a:rPr lang="en-US" altLang="ko-KR" sz="1050" dirty="0"/>
              <a:t> </a:t>
            </a:r>
            <a:r>
              <a:rPr lang="ko-KR" altLang="en-US" sz="1050" dirty="0"/>
              <a:t>이에 대한</a:t>
            </a:r>
            <a:r>
              <a:rPr lang="en-US" altLang="ko-KR" sz="1050" dirty="0"/>
              <a:t> </a:t>
            </a:r>
            <a:r>
              <a:rPr lang="ko-KR" altLang="en-US" sz="1050" dirty="0"/>
              <a:t>지방의회의 대응 필요</a:t>
            </a:r>
            <a:r>
              <a:rPr lang="en-US" altLang="ko-KR" sz="1050" dirty="0"/>
              <a:t>, </a:t>
            </a:r>
            <a:r>
              <a:rPr lang="ko-KR" altLang="en-US" sz="1050" dirty="0"/>
              <a:t>제도의 안착을 위해서는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 </a:t>
            </a:r>
            <a:r>
              <a:rPr lang="ko-KR" altLang="en-US" sz="1050" dirty="0"/>
              <a:t>공정하고 투명한 채용절차 등이 사전에 마련되어야 함 </a:t>
            </a:r>
            <a:endParaRPr lang="en-US" altLang="ko-KR" sz="1050" dirty="0"/>
          </a:p>
          <a:p>
            <a:pPr fontAlgn="base">
              <a:lnSpc>
                <a:spcPct val="150000"/>
              </a:lnSpc>
            </a:pPr>
            <a:r>
              <a:rPr lang="ko-KR" altLang="en-US" sz="1050" dirty="0"/>
              <a:t>    </a:t>
            </a:r>
            <a:r>
              <a:rPr lang="en-US" altLang="ko-KR" sz="1050" dirty="0"/>
              <a:t>- </a:t>
            </a:r>
            <a:r>
              <a:rPr lang="ko-KR" altLang="en-US" sz="1050" dirty="0"/>
              <a:t>정책지원 전문인력제도의 도입으로</a:t>
            </a:r>
            <a:r>
              <a:rPr lang="en-US" altLang="ko-KR" sz="1050" dirty="0"/>
              <a:t> </a:t>
            </a:r>
            <a:r>
              <a:rPr lang="ko-KR" altLang="en-US" sz="1050" dirty="0"/>
              <a:t>예산의 증가와 더불어 정책보좌가 아닌 개인비서로 활용 등에 대한 부정적 우려 존재</a:t>
            </a:r>
            <a:r>
              <a:rPr lang="en-US" altLang="ko-KR" sz="1050" dirty="0"/>
              <a:t>, </a:t>
            </a:r>
          </a:p>
          <a:p>
            <a:pPr fontAlgn="base"/>
            <a:r>
              <a:rPr lang="en-US" altLang="ko-KR" sz="1050" dirty="0"/>
              <a:t>       </a:t>
            </a:r>
            <a:r>
              <a:rPr lang="ko-KR" altLang="en-US" sz="1050" dirty="0"/>
              <a:t>정책지원 전문인력이 지방의원의 사적 업무에 동원되지 않도록 인사운영 방침이 마련될 필요</a:t>
            </a:r>
            <a:endParaRPr lang="en-US" altLang="ko-KR" sz="1050" dirty="0"/>
          </a:p>
          <a:p>
            <a:pPr fontAlgn="base"/>
            <a:endParaRPr lang="en-US" altLang="ko-KR" sz="1050" dirty="0"/>
          </a:p>
          <a:p>
            <a:pPr marL="171450" indent="-171450" fontAlgn="base">
              <a:lnSpc>
                <a:spcPct val="150000"/>
              </a:lnSpc>
              <a:buFont typeface="Wingdings" pitchFamily="2" charset="2"/>
              <a:buChar char="§"/>
            </a:pPr>
            <a:r>
              <a:rPr lang="ko-KR" altLang="en-US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교육 및 인사 전반에 관한 평가제도 확립</a:t>
            </a:r>
            <a:endParaRPr lang="en-US" altLang="ko-KR" sz="105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>
              <a:lnSpc>
                <a:spcPct val="150000"/>
              </a:lnSpc>
            </a:pPr>
            <a:r>
              <a:rPr lang="en-US" altLang="ko-KR" sz="105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 - </a:t>
            </a:r>
            <a:r>
              <a:rPr lang="ko-KR" altLang="en-US" sz="1050" dirty="0"/>
              <a:t>지방의회 사무기구에 속한 직원은 지방의원들의 의안심의 및 의정활동을 보좌하기 위해 존재</a:t>
            </a:r>
            <a:r>
              <a:rPr lang="en-US" altLang="ko-KR" sz="1050" dirty="0"/>
              <a:t>, </a:t>
            </a:r>
            <a:r>
              <a:rPr lang="ko-KR" altLang="en-US" sz="1050" dirty="0"/>
              <a:t>사무기구의 역량에 따라</a:t>
            </a:r>
            <a:endParaRPr lang="en-US" altLang="ko-KR" sz="1050" dirty="0"/>
          </a:p>
          <a:p>
            <a:pPr fontAlgn="base"/>
            <a:r>
              <a:rPr lang="en-US" altLang="ko-KR" sz="1050" dirty="0"/>
              <a:t>     </a:t>
            </a:r>
            <a:r>
              <a:rPr lang="ko-KR" altLang="en-US" sz="1050" dirty="0"/>
              <a:t> 의정활동의 질적 수준이 결정됨을 주지</a:t>
            </a:r>
          </a:p>
        </p:txBody>
      </p:sp>
    </p:spTree>
    <p:extLst>
      <p:ext uri="{BB962C8B-B14F-4D97-AF65-F5344CB8AC3E}">
        <p14:creationId xmlns:p14="http://schemas.microsoft.com/office/powerpoint/2010/main" val="219949888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906000" cy="6852176"/>
          </a:xfrm>
          <a:prstGeom prst="rect">
            <a:avLst/>
          </a:prstGeom>
          <a:pattFill prst="lgGrid">
            <a:fgClr>
              <a:srgbClr val="E5EEFB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85"/>
          <p:cNvSpPr>
            <a:spLocks noChangeArrowheads="1"/>
          </p:cNvSpPr>
          <p:nvPr/>
        </p:nvSpPr>
        <p:spPr bwMode="auto">
          <a:xfrm>
            <a:off x="0" y="2288407"/>
            <a:ext cx="9906000" cy="1100385"/>
          </a:xfrm>
          <a:prstGeom prst="rect">
            <a:avLst/>
          </a:prstGeom>
          <a:solidFill>
            <a:srgbClr val="4A7386"/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68462" y="1138947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0" y="281323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/>
          <p:cNvGrpSpPr/>
          <p:nvPr/>
        </p:nvGrpSpPr>
        <p:grpSpPr>
          <a:xfrm>
            <a:off x="8218966" y="830574"/>
            <a:ext cx="658877" cy="608194"/>
            <a:chOff x="-792092" y="848688"/>
            <a:chExt cx="2008682" cy="1854167"/>
          </a:xfrm>
        </p:grpSpPr>
        <p:sp>
          <p:nvSpPr>
            <p:cNvPr id="48" name="타원 47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>
              <a:spLocks noChangeAspect="1"/>
            </p:cNvSpPr>
            <p:nvPr/>
          </p:nvSpPr>
          <p:spPr>
            <a:xfrm>
              <a:off x="-545341" y="1076455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8991675" y="287983"/>
            <a:ext cx="419520" cy="387249"/>
            <a:chOff x="-792092" y="848688"/>
            <a:chExt cx="2008682" cy="1854167"/>
          </a:xfrm>
        </p:grpSpPr>
        <p:sp>
          <p:nvSpPr>
            <p:cNvPr id="51" name="타원 50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6980211" y="592053"/>
            <a:ext cx="266032" cy="245568"/>
            <a:chOff x="-792092" y="804714"/>
            <a:chExt cx="2008682" cy="1854167"/>
          </a:xfrm>
        </p:grpSpPr>
        <p:sp>
          <p:nvSpPr>
            <p:cNvPr id="54" name="타원 53"/>
            <p:cNvSpPr/>
            <p:nvPr/>
          </p:nvSpPr>
          <p:spPr>
            <a:xfrm>
              <a:off x="-792092" y="804714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4" name="직선 연결선 63"/>
          <p:cNvCxnSpPr/>
          <p:nvPr/>
        </p:nvCxnSpPr>
        <p:spPr>
          <a:xfrm flipV="1">
            <a:off x="5694525" y="747271"/>
            <a:ext cx="1277897" cy="483522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 flipV="1">
            <a:off x="5983128" y="513692"/>
            <a:ext cx="3008547" cy="737645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95574" y="2248035"/>
            <a:ext cx="9254826" cy="0"/>
          </a:xfrm>
          <a:prstGeom prst="line">
            <a:avLst/>
          </a:prstGeom>
          <a:ln w="3175">
            <a:solidFill>
              <a:schemeClr val="bg1">
                <a:alpha val="3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95574" y="3765685"/>
            <a:ext cx="9254826" cy="0"/>
          </a:xfrm>
          <a:prstGeom prst="line">
            <a:avLst/>
          </a:prstGeom>
          <a:ln w="3175">
            <a:solidFill>
              <a:schemeClr val="bg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289850" y="3733610"/>
            <a:ext cx="9254826" cy="0"/>
          </a:xfrm>
          <a:prstGeom prst="line">
            <a:avLst/>
          </a:prstGeom>
          <a:ln w="19050">
            <a:solidFill>
              <a:schemeClr val="bg1"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4683429" y="2504525"/>
            <a:ext cx="5277599" cy="652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661">
              <a:lnSpc>
                <a:spcPct val="150000"/>
              </a:lnSpc>
              <a:spcBef>
                <a:spcPts val="702"/>
              </a:spcBef>
              <a:tabLst>
                <a:tab pos="850680" algn="l"/>
              </a:tabLst>
            </a:pPr>
            <a:r>
              <a:rPr lang="en-US" altLang="ko-KR" sz="2800" b="1" spc="-129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rPr>
              <a:t>Ⅲ</a:t>
            </a:r>
            <a:r>
              <a:rPr lang="en-US" altLang="ko-KR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. </a:t>
            </a:r>
            <a:r>
              <a:rPr lang="ko-KR" altLang="en-US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 전라북도 의회 행정환경 분석</a:t>
            </a:r>
            <a:endParaRPr lang="ko-KR" altLang="en-US" sz="2800" b="1" dirty="0">
              <a:solidFill>
                <a:schemeClr val="bg1"/>
              </a:solidFill>
              <a:latin typeface="Dotum"/>
              <a:cs typeface="Dotum"/>
            </a:endParaRPr>
          </a:p>
        </p:txBody>
      </p:sp>
    </p:spTree>
    <p:extLst>
      <p:ext uri="{BB962C8B-B14F-4D97-AF65-F5344CB8AC3E}">
        <p14:creationId xmlns:p14="http://schemas.microsoft.com/office/powerpoint/2010/main" val="1255318277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전라북도의회 행정환경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-40-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이등변 삼각형 38">
            <a:extLst>
              <a:ext uri="{FF2B5EF4-FFF2-40B4-BE49-F238E27FC236}">
                <a16:creationId xmlns:a16="http://schemas.microsoft.com/office/drawing/2014/main" id="{CE62EACD-36E6-48AF-B50B-4EC2CD09C7E2}"/>
              </a:ext>
            </a:extLst>
          </p:cNvPr>
          <p:cNvSpPr/>
          <p:nvPr/>
        </p:nvSpPr>
        <p:spPr>
          <a:xfrm rot="16200000">
            <a:off x="2116558" y="3418143"/>
            <a:ext cx="3308272" cy="1129972"/>
          </a:xfrm>
          <a:prstGeom prst="triangle">
            <a:avLst/>
          </a:prstGeom>
          <a:gradFill>
            <a:gsLst>
              <a:gs pos="100000">
                <a:srgbClr val="69A1D2">
                  <a:alpha val="64000"/>
                </a:srgbClr>
              </a:gs>
              <a:gs pos="71000">
                <a:schemeClr val="accent1">
                  <a:tint val="44500"/>
                  <a:satMod val="160000"/>
                  <a:alpha val="0"/>
                </a:schemeClr>
              </a:gs>
              <a:gs pos="0">
                <a:srgbClr val="D9D9D9"/>
              </a:gs>
            </a:gsLst>
            <a:lin ang="5400000" scaled="0"/>
          </a:gra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dirty="0">
              <a:solidFill>
                <a:schemeClr val="tx1"/>
              </a:solidFill>
            </a:endParaRPr>
          </a:p>
        </p:txBody>
      </p:sp>
      <p:pic>
        <p:nvPicPr>
          <p:cNvPr id="40" name="_x272733616" descr="EMB00000f0866b3">
            <a:extLst>
              <a:ext uri="{FF2B5EF4-FFF2-40B4-BE49-F238E27FC236}">
                <a16:creationId xmlns:a16="http://schemas.microsoft.com/office/drawing/2014/main" id="{E08EAA37-8967-4D02-8AEE-1777FBAF9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01" y="2561900"/>
            <a:ext cx="3645801" cy="2768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1" name="표 40">
            <a:extLst>
              <a:ext uri="{FF2B5EF4-FFF2-40B4-BE49-F238E27FC236}">
                <a16:creationId xmlns:a16="http://schemas.microsoft.com/office/drawing/2014/main" id="{F6601C05-B83C-4753-ABE9-B6A928AC0CDC}"/>
              </a:ext>
            </a:extLst>
          </p:cNvPr>
          <p:cNvGraphicFramePr>
            <a:graphicFrameLocks noGrp="1"/>
          </p:cNvGraphicFramePr>
          <p:nvPr/>
        </p:nvGraphicFramePr>
        <p:xfrm>
          <a:off x="4382693" y="2042544"/>
          <a:ext cx="4718769" cy="38523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23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988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2759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6001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09632">
                <a:tc rowSpan="2" gridSpan="2"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solidFill>
                          <a:schemeClr val="tx1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latinLnBrk="1"/>
                      <a:endParaRPr lang="ko-KR" altLang="en-US" sz="14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외부환경</a:t>
                      </a:r>
                    </a:p>
                  </a:txBody>
                  <a:tcPr marL="84406" marR="844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60040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기회</a:t>
                      </a:r>
                      <a:r>
                        <a:rPr lang="en-US" altLang="ko-KR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(Opportunity)</a:t>
                      </a:r>
                      <a:endParaRPr lang="ko-KR" altLang="en-US" sz="1400" b="1" dirty="0">
                        <a:solidFill>
                          <a:srgbClr val="002F77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위협</a:t>
                      </a:r>
                      <a:r>
                        <a:rPr lang="en-US" altLang="ko-KR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(Threat)</a:t>
                      </a:r>
                      <a:endParaRPr lang="ko-KR" altLang="en-US" sz="1400" b="1" dirty="0">
                        <a:solidFill>
                          <a:srgbClr val="002F77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91335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내부역량</a:t>
                      </a:r>
                    </a:p>
                  </a:txBody>
                  <a:tcPr marL="84406" marR="84406" vert="eaVert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강점</a:t>
                      </a:r>
                      <a:r>
                        <a:rPr lang="en-US" altLang="ko-KR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(Strength)</a:t>
                      </a:r>
                      <a:endParaRPr lang="ko-KR" altLang="en-US" sz="1400" b="1" dirty="0">
                        <a:solidFill>
                          <a:srgbClr val="002F77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 vert="eaVert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강점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기회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(SO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전략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</a:p>
                    <a:p>
                      <a:pPr algn="l" latinLnBrk="1"/>
                      <a:endParaRPr lang="en-US" altLang="ko-KR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무기화</a:t>
                      </a:r>
                      <a:endParaRPr lang="en-US" altLang="ko-KR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공격전략</a:t>
                      </a:r>
                      <a:endParaRPr lang="en-US" altLang="ko-KR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7800" indent="-17780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강점을 기반으로 기회를 최대한으로 활용하는 전략 방향</a:t>
                      </a:r>
                      <a:endParaRPr lang="en-US" altLang="ko-KR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강점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위협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(ST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전략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2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기회 관망</a:t>
                      </a:r>
                      <a:endParaRPr lang="en-US" altLang="ko-KR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1450" indent="-17145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우회전략</a:t>
                      </a:r>
                      <a:endParaRPr lang="en-US" altLang="ko-KR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7800" indent="-177800" algn="l" latinLnBrk="1">
                        <a:buFont typeface="Arial" pitchFamily="34" charset="0"/>
                        <a:buChar char="•"/>
                      </a:pPr>
                      <a:r>
                        <a:rPr lang="ko-KR" altLang="en-US" sz="1200" b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강점을 기반으로 위협에 적극적으로 대처하는 전략 방향</a:t>
                      </a:r>
                      <a:endParaRPr lang="en-US" altLang="ko-KR" sz="1200" b="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591335">
                <a:tc vMerge="1">
                  <a:txBody>
                    <a:bodyPr/>
                    <a:lstStyle/>
                    <a:p>
                      <a:pPr latinLnBrk="1"/>
                      <a:endParaRPr lang="ko-KR" altLang="en-US" sz="14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약점</a:t>
                      </a:r>
                      <a:r>
                        <a:rPr lang="en-US" altLang="ko-KR" sz="1400" b="1" dirty="0">
                          <a:solidFill>
                            <a:srgbClr val="002F77"/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(Weakness)</a:t>
                      </a:r>
                      <a:endParaRPr lang="ko-KR" altLang="en-US" sz="1400" b="1" dirty="0">
                        <a:solidFill>
                          <a:srgbClr val="002F77"/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 vert="eaVert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9A1D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약점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기회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(WO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전략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능력배양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만회전략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  <a:p>
                      <a:pPr marL="177800" marR="0" lvl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약점을 보완하여 기회를 가능한 활용하는 전략방향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약점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-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위협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(WT</a:t>
                      </a:r>
                      <a:r>
                        <a:rPr lang="ko-KR" altLang="en-US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전략</a:t>
                      </a:r>
                      <a:r>
                        <a:rPr lang="en-US" altLang="ko-KR" sz="1400" b="1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회피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  <a:p>
                      <a:pPr marL="171450" marR="0" lvl="0" indent="-17145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생존전략</a:t>
                      </a:r>
                      <a:endParaRPr kumimoji="0" lang="en-US" altLang="ko-KR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uLnTx/>
                        <a:uFillTx/>
                        <a:latin typeface="굴림" panose="020B0600000101010101" pitchFamily="50" charset="-127"/>
                        <a:ea typeface="굴림" panose="020B0600000101010101" pitchFamily="50" charset="-127"/>
                        <a:cs typeface="+mn-cs"/>
                      </a:endParaRPr>
                    </a:p>
                    <a:p>
                      <a:pPr marL="177800" marR="0" lvl="0" indent="-17780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ko-KR" altLang="en-US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uLnTx/>
                          <a:uFillTx/>
                          <a:latin typeface="굴림" panose="020B0600000101010101" pitchFamily="50" charset="-127"/>
                          <a:ea typeface="굴림" panose="020B0600000101010101" pitchFamily="50" charset="-127"/>
                          <a:cs typeface="+mn-cs"/>
                        </a:rPr>
                        <a:t>약점을 보완하여 위협을 가능한 회피하는 전략방향</a:t>
                      </a:r>
                      <a:endParaRPr lang="ko-KR" altLang="en-US" sz="1400" b="1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84406" marR="84406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16001" y="867534"/>
            <a:ext cx="1895071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SWOT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분석의 틀</a:t>
            </a:r>
          </a:p>
        </p:txBody>
      </p:sp>
      <p:pic>
        <p:nvPicPr>
          <p:cNvPr id="2050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2FBD78D4-BDC2-41C4-8CBE-76013EA2A1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27796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행정환경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-41-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50724" y="867534"/>
            <a:ext cx="2601994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SWOT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강점과 약점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A0E8181-48B0-45DE-B51A-AECD506BF868}"/>
              </a:ext>
            </a:extLst>
          </p:cNvPr>
          <p:cNvSpPr/>
          <p:nvPr/>
        </p:nvSpPr>
        <p:spPr>
          <a:xfrm>
            <a:off x="1541378" y="1690777"/>
            <a:ext cx="2239468" cy="5348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/>
              <a:t>강점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E8F8094-864A-43F2-8957-A6EAA2FA70E0}"/>
              </a:ext>
            </a:extLst>
          </p:cNvPr>
          <p:cNvSpPr/>
          <p:nvPr/>
        </p:nvSpPr>
        <p:spPr>
          <a:xfrm>
            <a:off x="5905986" y="1692508"/>
            <a:ext cx="2239468" cy="53483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약점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467D0E8A-6C4A-44A3-A4FE-1F929B0E72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4070" y="2309336"/>
            <a:ext cx="3554083" cy="3358176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E617F4EF-ABA1-4C24-8C95-ACDD234446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48678" y="2309337"/>
            <a:ext cx="3554083" cy="3358176"/>
          </a:xfrm>
          <a:prstGeom prst="rect">
            <a:avLst/>
          </a:prstGeom>
        </p:spPr>
      </p:pic>
      <p:pic>
        <p:nvPicPr>
          <p:cNvPr id="34" name="Picture 2" descr="전라북도의회">
            <a:hlinkClick r:id="rId5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62331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전라북도의회 행정환경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-42-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50724" y="867534"/>
            <a:ext cx="2601994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SWOT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기회와 위협</a:t>
            </a:r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id="{8A0E8181-48B0-45DE-B51A-AECD506BF868}"/>
              </a:ext>
            </a:extLst>
          </p:cNvPr>
          <p:cNvSpPr/>
          <p:nvPr/>
        </p:nvSpPr>
        <p:spPr>
          <a:xfrm>
            <a:off x="1541378" y="1690777"/>
            <a:ext cx="2239468" cy="53483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기회</a:t>
            </a: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5E8F8094-864A-43F2-8957-A6EAA2FA70E0}"/>
              </a:ext>
            </a:extLst>
          </p:cNvPr>
          <p:cNvSpPr/>
          <p:nvPr/>
        </p:nvSpPr>
        <p:spPr>
          <a:xfrm>
            <a:off x="5905986" y="1692508"/>
            <a:ext cx="2239468" cy="534837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위협</a:t>
            </a:r>
          </a:p>
        </p:txBody>
      </p:sp>
      <p:pic>
        <p:nvPicPr>
          <p:cNvPr id="9" name="그림 8">
            <a:extLst>
              <a:ext uri="{FF2B5EF4-FFF2-40B4-BE49-F238E27FC236}">
                <a16:creationId xmlns:a16="http://schemas.microsoft.com/office/drawing/2014/main" id="{BD7FD8D0-B270-40A1-A63F-ED8D1686DF4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6351" y="2296964"/>
            <a:ext cx="4109522" cy="3825354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6C01E0F6-F07B-4ED4-ABD4-5C88689FF71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70252" y="2244162"/>
            <a:ext cx="4247412" cy="3825353"/>
          </a:xfrm>
          <a:prstGeom prst="rect">
            <a:avLst/>
          </a:prstGeom>
        </p:spPr>
      </p:pic>
      <p:pic>
        <p:nvPicPr>
          <p:cNvPr id="34" name="Picture 2" descr="전라북도의회">
            <a:hlinkClick r:id="rId5"/>
            <a:extLst>
              <a:ext uri="{FF2B5EF4-FFF2-40B4-BE49-F238E27FC236}">
                <a16:creationId xmlns:a16="http://schemas.microsoft.com/office/drawing/2014/main" id="{A8E59670-EE8B-4A45-87FB-22B5C3535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24956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전라북도의회 행정환경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</a:t>
            </a:r>
            <a:r>
              <a:rPr lang="en-US" altLang="ko-KR" sz="1200" b="1" dirty="0" smtClean="0"/>
              <a:t>43-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00229" y="867534"/>
            <a:ext cx="2702984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SWOT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분석에 따른 전략 </a:t>
            </a:r>
          </a:p>
        </p:txBody>
      </p:sp>
      <p:pic>
        <p:nvPicPr>
          <p:cNvPr id="34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A8E59670-EE8B-4A45-87FB-22B5C3535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object 230">
            <a:extLst>
              <a:ext uri="{FF2B5EF4-FFF2-40B4-BE49-F238E27FC236}">
                <a16:creationId xmlns:a16="http://schemas.microsoft.com/office/drawing/2014/main" id="{9E9CEC18-E073-4F6F-9F92-D652E84E9EA7}"/>
              </a:ext>
            </a:extLst>
          </p:cNvPr>
          <p:cNvSpPr txBox="1"/>
          <p:nvPr/>
        </p:nvSpPr>
        <p:spPr>
          <a:xfrm>
            <a:off x="823946" y="1596826"/>
            <a:ext cx="8337307" cy="662542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위협과 약점을 치유할 수 있는 장점과 기회를 반영한 정책 추진</a:t>
            </a:r>
            <a:endParaRPr lang="en-US" altLang="ko-KR" sz="2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7" name="그림 36" descr="숫자_013.png">
            <a:extLst>
              <a:ext uri="{FF2B5EF4-FFF2-40B4-BE49-F238E27FC236}">
                <a16:creationId xmlns:a16="http://schemas.microsoft.com/office/drawing/2014/main" id="{26BE9002-7845-475B-9517-00B25E46EC8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4A738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93935" y="3676431"/>
            <a:ext cx="765407" cy="864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그림 37" descr="숫자_012.png">
            <a:extLst>
              <a:ext uri="{FF2B5EF4-FFF2-40B4-BE49-F238E27FC236}">
                <a16:creationId xmlns:a16="http://schemas.microsoft.com/office/drawing/2014/main" id="{CEACC293-9EF2-4523-B0AC-07183C03806D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duotone>
              <a:prstClr val="black"/>
              <a:srgbClr val="4A738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93934" y="2565052"/>
            <a:ext cx="765407" cy="8640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그림 38" descr="숫자_014.png">
            <a:extLst>
              <a:ext uri="{FF2B5EF4-FFF2-40B4-BE49-F238E27FC236}">
                <a16:creationId xmlns:a16="http://schemas.microsoft.com/office/drawing/2014/main" id="{82CE6819-6696-415E-AAAD-2ACCAA83C203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duotone>
              <a:prstClr val="black"/>
              <a:srgbClr val="4A7386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1093934" y="4841190"/>
            <a:ext cx="749165" cy="864059"/>
          </a:xfrm>
          <a:prstGeom prst="rect">
            <a:avLst/>
          </a:prstGeom>
          <a:noFill/>
          <a:ln>
            <a:noFill/>
          </a:ln>
        </p:spPr>
      </p:pic>
      <p:sp>
        <p:nvSpPr>
          <p:cNvPr id="40" name="직사각형 39">
            <a:extLst>
              <a:ext uri="{FF2B5EF4-FFF2-40B4-BE49-F238E27FC236}">
                <a16:creationId xmlns:a16="http://schemas.microsoft.com/office/drawing/2014/main" id="{FE3704D4-584D-4FA8-8EB4-A8A69A352DE4}"/>
              </a:ext>
            </a:extLst>
          </p:cNvPr>
          <p:cNvSpPr/>
          <p:nvPr/>
        </p:nvSpPr>
        <p:spPr>
          <a:xfrm>
            <a:off x="1920740" y="2510913"/>
            <a:ext cx="6426759" cy="892552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인구 유입을 위한 경제활성화를 최우선 과제로 설정하여 추진</a:t>
            </a:r>
            <a:endParaRPr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/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청년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신중년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노인 등 생애주기별 일자리를 창출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지속가능한 경제 생태계 구축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/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탄소산업 육성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재생에너지 등 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차산업혁명시대를 대비한 신 산업 육성</a:t>
            </a:r>
          </a:p>
        </p:txBody>
      </p:sp>
      <p:sp>
        <p:nvSpPr>
          <p:cNvPr id="41" name="직사각형 40">
            <a:extLst>
              <a:ext uri="{FF2B5EF4-FFF2-40B4-BE49-F238E27FC236}">
                <a16:creationId xmlns:a16="http://schemas.microsoft.com/office/drawing/2014/main" id="{6EFC0945-E0A3-48E6-BCBE-76B5086AC934}"/>
              </a:ext>
            </a:extLst>
          </p:cNvPr>
          <p:cNvSpPr/>
          <p:nvPr/>
        </p:nvSpPr>
        <p:spPr>
          <a:xfrm>
            <a:off x="1920739" y="3607726"/>
            <a:ext cx="7438920" cy="892552"/>
          </a:xfrm>
          <a:prstGeom prst="rect">
            <a:avLst/>
          </a:prstGeom>
        </p:spPr>
        <p:txBody>
          <a:bodyPr vert="horz"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전북의 기회를 최대한 확대해 경쟁력 확보 추진</a:t>
            </a:r>
            <a:endParaRPr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/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식품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종자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미생물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ICT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농기계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첨단농업 등 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5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대 클러스터를 연계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농생명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과학 발전 유도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/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 </a:t>
            </a:r>
            <a:r>
              <a:rPr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새만금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잼버리의 성공적 추진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기반시설 구축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등 새만금을 </a:t>
            </a:r>
            <a:r>
              <a:rPr lang="ko-KR" altLang="en-US" sz="14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중심으로한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대한민국 발전 유도</a:t>
            </a:r>
          </a:p>
        </p:txBody>
      </p:sp>
      <p:sp>
        <p:nvSpPr>
          <p:cNvPr id="48" name="직사각형 47">
            <a:extLst>
              <a:ext uri="{FF2B5EF4-FFF2-40B4-BE49-F238E27FC236}">
                <a16:creationId xmlns:a16="http://schemas.microsoft.com/office/drawing/2014/main" id="{67C116F7-D608-45FE-907B-7DF325A7E8E4}"/>
              </a:ext>
            </a:extLst>
          </p:cNvPr>
          <p:cNvSpPr/>
          <p:nvPr/>
        </p:nvSpPr>
        <p:spPr>
          <a:xfrm>
            <a:off x="1920739" y="4751843"/>
            <a:ext cx="7438920" cy="892552"/>
          </a:xfrm>
          <a:prstGeom prst="rect">
            <a:avLst/>
          </a:prstGeom>
        </p:spPr>
        <p:txBody>
          <a:bodyPr vert="horz" wrap="squar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6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환경요인을 최대한 활용한 경제유입 유도</a:t>
            </a:r>
            <a:endParaRPr lang="en-US" altLang="ko-KR" sz="16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/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청정한 전북의 이미지 확대</a:t>
            </a:r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전북의 관광자원 브랜드 개발 및 개선을 통한 수입 확대</a:t>
            </a:r>
            <a:endParaRPr lang="en-US" altLang="ko-KR" sz="14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pPr fontAlgn="base"/>
            <a:r>
              <a:rPr lang="en-US" altLang="ko-KR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» </a:t>
            </a:r>
            <a:r>
              <a:rPr lang="ko-KR" altLang="en-US" sz="14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국제공항 기본 계획 수립 등 대한민국 전 국민의 접근성 제고</a:t>
            </a:r>
          </a:p>
        </p:txBody>
      </p:sp>
    </p:spTree>
    <p:extLst>
      <p:ext uri="{BB962C8B-B14F-4D97-AF65-F5344CB8AC3E}">
        <p14:creationId xmlns:p14="http://schemas.microsoft.com/office/powerpoint/2010/main" val="5365079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전라북도의회와 광역의회 비교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</a:t>
            </a:r>
            <a:r>
              <a:rPr lang="en-US" altLang="ko-KR" sz="1200" b="1" dirty="0" smtClean="0"/>
              <a:t>44-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34079" y="867534"/>
            <a:ext cx="3945311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광역시도 의원정수 및 상임위원회 현황</a:t>
            </a:r>
          </a:p>
        </p:txBody>
      </p:sp>
      <p:pic>
        <p:nvPicPr>
          <p:cNvPr id="34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A8E59670-EE8B-4A45-87FB-22B5C3535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9CE3A149-F667-45D3-A458-B10F05B8B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2714634"/>
              </p:ext>
            </p:extLst>
          </p:nvPr>
        </p:nvGraphicFramePr>
        <p:xfrm>
          <a:off x="468462" y="1535572"/>
          <a:ext cx="4002870" cy="45702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34290">
                  <a:extLst>
                    <a:ext uri="{9D8B030D-6E8A-4147-A177-3AD203B41FA5}">
                      <a16:colId xmlns:a16="http://schemas.microsoft.com/office/drawing/2014/main" val="1993435316"/>
                    </a:ext>
                  </a:extLst>
                </a:gridCol>
                <a:gridCol w="1334290">
                  <a:extLst>
                    <a:ext uri="{9D8B030D-6E8A-4147-A177-3AD203B41FA5}">
                      <a16:colId xmlns:a16="http://schemas.microsoft.com/office/drawing/2014/main" val="1001739645"/>
                    </a:ext>
                  </a:extLst>
                </a:gridCol>
                <a:gridCol w="1334290">
                  <a:extLst>
                    <a:ext uri="{9D8B030D-6E8A-4147-A177-3AD203B41FA5}">
                      <a16:colId xmlns:a16="http://schemas.microsoft.com/office/drawing/2014/main" val="3960245086"/>
                    </a:ext>
                  </a:extLst>
                </a:gridCol>
              </a:tblGrid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lang="ko-KR" altLang="en-US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기 후반기</a:t>
                      </a:r>
                      <a:endParaRPr lang="ko-KR" alt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chemeClr val="bg1"/>
                          </a:solidFill>
                          <a:effectLst/>
                        </a:rPr>
                        <a:t>의원정수</a:t>
                      </a:r>
                      <a:endParaRPr lang="ko-KR" altLang="en-US" sz="1300" b="1" i="0" u="none" strike="noStrike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상임위원회수</a:t>
                      </a:r>
                      <a:endParaRPr lang="ko-KR" alt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01595887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서울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106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9791416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부산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47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4075125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대구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30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321416545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인천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24748503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광주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22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92214519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대전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22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0895547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울산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22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96420474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세종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96482585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경기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128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11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55923162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강원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44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81139762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충북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31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71427120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충남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40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38438369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전북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 smtClean="0">
                          <a:solidFill>
                            <a:srgbClr val="000000"/>
                          </a:solidFill>
                          <a:effectLst/>
                        </a:rPr>
                        <a:t>39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6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93673328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전남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58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75282672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경북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60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64945774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경남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55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09560735"/>
                  </a:ext>
                </a:extLst>
              </a:tr>
              <a:tr h="253905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제주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41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050452210"/>
                  </a:ext>
                </a:extLst>
              </a:tr>
            </a:tbl>
          </a:graphicData>
        </a:graphic>
      </p:graphicFrame>
      <p:pic>
        <p:nvPicPr>
          <p:cNvPr id="11" name="그림 10">
            <a:extLst>
              <a:ext uri="{FF2B5EF4-FFF2-40B4-BE49-F238E27FC236}">
                <a16:creationId xmlns:a16="http://schemas.microsoft.com/office/drawing/2014/main" id="{DA0F5F0E-846F-4810-A4AB-4B9A564C794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9446" y="1535884"/>
            <a:ext cx="4790730" cy="4570297"/>
          </a:xfrm>
          <a:prstGeom prst="rect">
            <a:avLst/>
          </a:prstGeom>
        </p:spPr>
      </p:pic>
      <p:sp>
        <p:nvSpPr>
          <p:cNvPr id="12" name="직사각형 11">
            <a:extLst>
              <a:ext uri="{FF2B5EF4-FFF2-40B4-BE49-F238E27FC236}">
                <a16:creationId xmlns:a16="http://schemas.microsoft.com/office/drawing/2014/main" id="{81BA6531-749B-4850-8AA7-DA5272728F4D}"/>
              </a:ext>
            </a:extLst>
          </p:cNvPr>
          <p:cNvSpPr/>
          <p:nvPr/>
        </p:nvSpPr>
        <p:spPr>
          <a:xfrm>
            <a:off x="401315" y="4806892"/>
            <a:ext cx="4128740" cy="31876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824150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전라북도의회와 광역의회 비교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</a:t>
            </a:r>
            <a:r>
              <a:rPr lang="en-US" altLang="ko-KR" sz="1200" b="1" dirty="0" smtClean="0"/>
              <a:t>45-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77838" y="867534"/>
            <a:ext cx="4416594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전라북도 시군 의원정수 및 상임위원회 현황</a:t>
            </a:r>
          </a:p>
        </p:txBody>
      </p:sp>
      <p:pic>
        <p:nvPicPr>
          <p:cNvPr id="34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A8E59670-EE8B-4A45-87FB-22B5C3535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5">
            <a:extLst>
              <a:ext uri="{FF2B5EF4-FFF2-40B4-BE49-F238E27FC236}">
                <a16:creationId xmlns:a16="http://schemas.microsoft.com/office/drawing/2014/main" id="{9CE3A149-F667-45D3-A458-B10F05B8BF8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937122"/>
              </p:ext>
            </p:extLst>
          </p:nvPr>
        </p:nvGraphicFramePr>
        <p:xfrm>
          <a:off x="468461" y="1535572"/>
          <a:ext cx="4319934" cy="2412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978">
                  <a:extLst>
                    <a:ext uri="{9D8B030D-6E8A-4147-A177-3AD203B41FA5}">
                      <a16:colId xmlns:a16="http://schemas.microsoft.com/office/drawing/2014/main" val="1993435316"/>
                    </a:ext>
                  </a:extLst>
                </a:gridCol>
                <a:gridCol w="1439978">
                  <a:extLst>
                    <a:ext uri="{9D8B030D-6E8A-4147-A177-3AD203B41FA5}">
                      <a16:colId xmlns:a16="http://schemas.microsoft.com/office/drawing/2014/main" val="1001739645"/>
                    </a:ext>
                  </a:extLst>
                </a:gridCol>
                <a:gridCol w="1439978">
                  <a:extLst>
                    <a:ext uri="{9D8B030D-6E8A-4147-A177-3AD203B41FA5}">
                      <a16:colId xmlns:a16="http://schemas.microsoft.com/office/drawing/2014/main" val="3960245086"/>
                    </a:ext>
                  </a:extLst>
                </a:gridCol>
              </a:tblGrid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lang="ko-KR" altLang="en-US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기 후반기</a:t>
                      </a:r>
                      <a:endParaRPr lang="ko-KR" alt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chemeClr val="bg1"/>
                          </a:solidFill>
                          <a:effectLst/>
                        </a:rPr>
                        <a:t>의원정수</a:t>
                      </a:r>
                      <a:endParaRPr lang="ko-KR" altLang="en-US" sz="1300" b="1" i="0" u="none" strike="noStrike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상임위원회수</a:t>
                      </a:r>
                      <a:endParaRPr lang="ko-KR" alt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01595887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전주시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34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49791416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군산시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24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558019870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익산시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25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4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622997176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정읍시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17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998630952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남원시</a:t>
                      </a:r>
                      <a:endParaRPr lang="ko-KR" altLang="en-US" sz="13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16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25821795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김제시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14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146184693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완주군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251465380"/>
                  </a:ext>
                </a:extLst>
              </a:tr>
            </a:tbl>
          </a:graphicData>
        </a:graphic>
      </p:graphicFrame>
      <p:pic>
        <p:nvPicPr>
          <p:cNvPr id="8" name="그림 7">
            <a:extLst>
              <a:ext uri="{FF2B5EF4-FFF2-40B4-BE49-F238E27FC236}">
                <a16:creationId xmlns:a16="http://schemas.microsoft.com/office/drawing/2014/main" id="{E63D02B7-7837-4D05-8EE2-5403E9F0999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8462" y="4087330"/>
            <a:ext cx="8969076" cy="2010740"/>
          </a:xfrm>
          <a:prstGeom prst="rect">
            <a:avLst/>
          </a:prstGeom>
        </p:spPr>
      </p:pic>
      <p:graphicFrame>
        <p:nvGraphicFramePr>
          <p:cNvPr id="28" name="표 5">
            <a:extLst>
              <a:ext uri="{FF2B5EF4-FFF2-40B4-BE49-F238E27FC236}">
                <a16:creationId xmlns:a16="http://schemas.microsoft.com/office/drawing/2014/main" id="{1D8406E8-8BDA-408E-92F6-3449BC6FAE2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966110"/>
              </p:ext>
            </p:extLst>
          </p:nvPr>
        </p:nvGraphicFramePr>
        <p:xfrm>
          <a:off x="5091261" y="1535572"/>
          <a:ext cx="4319934" cy="24125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39978">
                  <a:extLst>
                    <a:ext uri="{9D8B030D-6E8A-4147-A177-3AD203B41FA5}">
                      <a16:colId xmlns:a16="http://schemas.microsoft.com/office/drawing/2014/main" val="1993435316"/>
                    </a:ext>
                  </a:extLst>
                </a:gridCol>
                <a:gridCol w="1439978">
                  <a:extLst>
                    <a:ext uri="{9D8B030D-6E8A-4147-A177-3AD203B41FA5}">
                      <a16:colId xmlns:a16="http://schemas.microsoft.com/office/drawing/2014/main" val="1001739645"/>
                    </a:ext>
                  </a:extLst>
                </a:gridCol>
                <a:gridCol w="1439978">
                  <a:extLst>
                    <a:ext uri="{9D8B030D-6E8A-4147-A177-3AD203B41FA5}">
                      <a16:colId xmlns:a16="http://schemas.microsoft.com/office/drawing/2014/main" val="3960245086"/>
                    </a:ext>
                  </a:extLst>
                </a:gridCol>
              </a:tblGrid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7</a:t>
                      </a:r>
                      <a:r>
                        <a:rPr lang="ko-KR" altLang="en-US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기 후반기</a:t>
                      </a:r>
                      <a:endParaRPr lang="ko-KR" alt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chemeClr val="bg1"/>
                          </a:solidFill>
                          <a:effectLst/>
                        </a:rPr>
                        <a:t>의원정수</a:t>
                      </a:r>
                      <a:endParaRPr lang="ko-KR" altLang="en-US" sz="1300" b="1" i="0" u="none" strike="noStrike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상임위원회수</a:t>
                      </a:r>
                      <a:endParaRPr lang="ko-KR" altLang="en-US" sz="1300" b="1" i="0" u="none" strike="noStrike" dirty="0">
                        <a:solidFill>
                          <a:schemeClr val="bg1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901595887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진안군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14075125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무주군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24748503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장수군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7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00895547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임실군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396482585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순창군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8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2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481139762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고창군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438438369"/>
                  </a:ext>
                </a:extLst>
              </a:tr>
              <a:tr h="30156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부안군</a:t>
                      </a:r>
                      <a:endParaRPr lang="ko-KR" altLang="en-US" sz="1300" b="1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>
                          <a:solidFill>
                            <a:srgbClr val="000000"/>
                          </a:solidFill>
                          <a:effectLst/>
                        </a:rPr>
                        <a:t>10</a:t>
                      </a:r>
                      <a:endParaRPr lang="en-US" altLang="ko-KR" sz="1300" b="1" i="0" u="none" strike="noStrike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300" b="1" u="none" strike="noStrike" dirty="0">
                          <a:solidFill>
                            <a:srgbClr val="000000"/>
                          </a:solidFill>
                          <a:effectLst/>
                        </a:rPr>
                        <a:t>3</a:t>
                      </a:r>
                      <a:endParaRPr lang="en-US" altLang="ko-KR" sz="1300" b="1" i="0" u="none" strike="noStrike" dirty="0">
                        <a:solidFill>
                          <a:srgbClr val="000000"/>
                        </a:solidFill>
                        <a:effectLst/>
                        <a:latin typeface="한양중고딕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649457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517221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906000" cy="6852176"/>
          </a:xfrm>
          <a:prstGeom prst="rect">
            <a:avLst/>
          </a:prstGeom>
          <a:pattFill prst="lgGrid">
            <a:fgClr>
              <a:srgbClr val="E5EEFB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85"/>
          <p:cNvSpPr>
            <a:spLocks noChangeArrowheads="1"/>
          </p:cNvSpPr>
          <p:nvPr/>
        </p:nvSpPr>
        <p:spPr bwMode="auto">
          <a:xfrm>
            <a:off x="0" y="2288407"/>
            <a:ext cx="9906000" cy="1100385"/>
          </a:xfrm>
          <a:prstGeom prst="rect">
            <a:avLst/>
          </a:prstGeom>
          <a:solidFill>
            <a:srgbClr val="4A7386"/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68462" y="1138947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0" y="281323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/>
          <p:cNvGrpSpPr/>
          <p:nvPr/>
        </p:nvGrpSpPr>
        <p:grpSpPr>
          <a:xfrm>
            <a:off x="8218966" y="830574"/>
            <a:ext cx="658877" cy="608194"/>
            <a:chOff x="-792092" y="848688"/>
            <a:chExt cx="2008682" cy="1854167"/>
          </a:xfrm>
        </p:grpSpPr>
        <p:sp>
          <p:nvSpPr>
            <p:cNvPr id="48" name="타원 47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>
              <a:spLocks noChangeAspect="1"/>
            </p:cNvSpPr>
            <p:nvPr/>
          </p:nvSpPr>
          <p:spPr>
            <a:xfrm>
              <a:off x="-545341" y="1076455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8991675" y="287983"/>
            <a:ext cx="419520" cy="387249"/>
            <a:chOff x="-792092" y="848688"/>
            <a:chExt cx="2008682" cy="1854167"/>
          </a:xfrm>
        </p:grpSpPr>
        <p:sp>
          <p:nvSpPr>
            <p:cNvPr id="51" name="타원 50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6980211" y="592053"/>
            <a:ext cx="266032" cy="245568"/>
            <a:chOff x="-792092" y="804714"/>
            <a:chExt cx="2008682" cy="1854167"/>
          </a:xfrm>
        </p:grpSpPr>
        <p:sp>
          <p:nvSpPr>
            <p:cNvPr id="54" name="타원 53"/>
            <p:cNvSpPr/>
            <p:nvPr/>
          </p:nvSpPr>
          <p:spPr>
            <a:xfrm>
              <a:off x="-792092" y="804714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4" name="직선 연결선 63"/>
          <p:cNvCxnSpPr/>
          <p:nvPr/>
        </p:nvCxnSpPr>
        <p:spPr>
          <a:xfrm flipV="1">
            <a:off x="5694525" y="747271"/>
            <a:ext cx="1277897" cy="483522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 flipV="1">
            <a:off x="5983128" y="513692"/>
            <a:ext cx="3008547" cy="737645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95574" y="2248035"/>
            <a:ext cx="9254826" cy="0"/>
          </a:xfrm>
          <a:prstGeom prst="line">
            <a:avLst/>
          </a:prstGeom>
          <a:ln w="3175">
            <a:solidFill>
              <a:schemeClr val="bg1">
                <a:alpha val="3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95574" y="3765685"/>
            <a:ext cx="9254826" cy="0"/>
          </a:xfrm>
          <a:prstGeom prst="line">
            <a:avLst/>
          </a:prstGeom>
          <a:ln w="3175">
            <a:solidFill>
              <a:schemeClr val="bg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289850" y="3733610"/>
            <a:ext cx="9254826" cy="0"/>
          </a:xfrm>
          <a:prstGeom prst="line">
            <a:avLst/>
          </a:prstGeom>
          <a:ln w="19050">
            <a:solidFill>
              <a:schemeClr val="bg1"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3927567" y="2504525"/>
            <a:ext cx="6072753" cy="652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661">
              <a:lnSpc>
                <a:spcPct val="150000"/>
              </a:lnSpc>
              <a:spcBef>
                <a:spcPts val="702"/>
              </a:spcBef>
              <a:tabLst>
                <a:tab pos="850680" algn="l"/>
              </a:tabLst>
            </a:pPr>
            <a:r>
              <a:rPr lang="en-US" altLang="ko-KR" sz="2800" b="1" spc="-129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rPr>
              <a:t>Ⅶ</a:t>
            </a:r>
            <a:r>
              <a:rPr lang="en-US" altLang="ko-KR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. </a:t>
            </a:r>
            <a:r>
              <a:rPr lang="ko-KR" altLang="en-US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 전라북도 의회 의정활동 실증 분석</a:t>
            </a:r>
            <a:endParaRPr lang="ko-KR" altLang="en-US" sz="2800" b="1" dirty="0">
              <a:solidFill>
                <a:schemeClr val="bg1"/>
              </a:solidFill>
              <a:latin typeface="Dotum"/>
              <a:cs typeface="Dotum"/>
            </a:endParaRPr>
          </a:p>
        </p:txBody>
      </p:sp>
    </p:spTree>
    <p:extLst>
      <p:ext uri="{BB962C8B-B14F-4D97-AF65-F5344CB8AC3E}">
        <p14:creationId xmlns:p14="http://schemas.microsoft.com/office/powerpoint/2010/main" val="2871759638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의회 의정활동 통계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-46-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09129" y="867534"/>
            <a:ext cx="3658374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의정활동 측정을 위한 기준과 자료</a:t>
            </a:r>
          </a:p>
        </p:txBody>
      </p:sp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3D45C491-EC40-4802-AC1E-E5C101C58046}"/>
              </a:ext>
            </a:extLst>
          </p:cNvPr>
          <p:cNvGraphicFramePr>
            <a:graphicFrameLocks noGrp="1"/>
          </p:cNvGraphicFramePr>
          <p:nvPr/>
        </p:nvGraphicFramePr>
        <p:xfrm>
          <a:off x="2579084" y="1928415"/>
          <a:ext cx="6832111" cy="1903476"/>
        </p:xfrm>
        <a:graphic>
          <a:graphicData uri="http://schemas.openxmlformats.org/drawingml/2006/table">
            <a:tbl>
              <a:tblPr/>
              <a:tblGrid>
                <a:gridCol w="2093935">
                  <a:extLst>
                    <a:ext uri="{9D8B030D-6E8A-4147-A177-3AD203B41FA5}">
                      <a16:colId xmlns:a16="http://schemas.microsoft.com/office/drawing/2014/main" val="270073419"/>
                    </a:ext>
                  </a:extLst>
                </a:gridCol>
                <a:gridCol w="4738176">
                  <a:extLst>
                    <a:ext uri="{9D8B030D-6E8A-4147-A177-3AD203B41FA5}">
                      <a16:colId xmlns:a16="http://schemas.microsoft.com/office/drawing/2014/main" val="471228083"/>
                    </a:ext>
                  </a:extLst>
                </a:gridCol>
              </a:tblGrid>
              <a:tr h="186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의정기능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측정지표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9591137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대표기능</a:t>
                      </a:r>
                      <a:endParaRPr lang="ko-KR" altLang="en-US" sz="1400" b="1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청원 및 진정건수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의원 수</a:t>
                      </a:r>
                      <a:endParaRPr lang="ko-KR" altLang="en-US" sz="1400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0111569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견제 및 감시기능</a:t>
                      </a:r>
                      <a:endParaRPr lang="ko-KR" altLang="en-US" sz="1400" b="1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감사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·</a:t>
                      </a: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조사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·</a:t>
                      </a: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시정 질의 건수 </a:t>
                      </a:r>
                      <a:r>
                        <a:rPr lang="en-US" altLang="ko-KR" sz="1400" kern="0" spc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 </a:t>
                      </a:r>
                      <a:r>
                        <a:rPr lang="ko-KR" altLang="en-US" sz="1400" kern="0" spc="-5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의원 수</a:t>
                      </a:r>
                      <a:endParaRPr lang="ko-KR" altLang="en-US" sz="1400" kern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3440731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입법기능</a:t>
                      </a:r>
                      <a:endParaRPr lang="ko-KR" altLang="en-US" sz="1400" b="1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조례 가결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수정가결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건수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의원 수</a:t>
                      </a:r>
                      <a:endParaRPr lang="ko-KR" altLang="en-US" sz="1400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83054830"/>
                  </a:ext>
                </a:extLst>
              </a:tr>
              <a:tr h="357378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동의 및 수정</a:t>
                      </a:r>
                      <a:endParaRPr lang="ko-KR" altLang="en-US" sz="1400" b="1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동의 및 수정안 가결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수정가결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건수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의원 수</a:t>
                      </a:r>
                      <a:endParaRPr lang="ko-KR" altLang="en-US" sz="1400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34192515"/>
                  </a:ext>
                </a:extLst>
              </a:tr>
              <a:tr h="186055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예산 및 결산</a:t>
                      </a: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예산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·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결산 가결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(</a:t>
                      </a:r>
                      <a:r>
                        <a:rPr lang="ko-KR" altLang="en-US" sz="1400" kern="0" spc="-50" dirty="0" err="1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수정가결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)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건수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/ </a:t>
                      </a:r>
                      <a:r>
                        <a:rPr lang="ko-KR" altLang="en-US" sz="1400" kern="0" spc="-50" dirty="0">
                          <a:solidFill>
                            <a:srgbClr val="000000"/>
                          </a:solidFill>
                          <a:effectLst/>
                          <a:latin typeface="굴림" panose="020B0600000101010101" pitchFamily="50" charset="-127"/>
                          <a:ea typeface="굴림" panose="020B0600000101010101" pitchFamily="50" charset="-127"/>
                        </a:rPr>
                        <a:t>의원 수</a:t>
                      </a:r>
                      <a:endParaRPr lang="ko-KR" altLang="en-US" sz="1400" kern="0" dirty="0">
                        <a:solidFill>
                          <a:srgbClr val="000000"/>
                        </a:solidFill>
                        <a:effectLst/>
                        <a:latin typeface="굴림" panose="020B0600000101010101" pitchFamily="50" charset="-127"/>
                        <a:ea typeface="굴림" panose="020B0600000101010101" pitchFamily="50" charset="-127"/>
                      </a:endParaRPr>
                    </a:p>
                  </a:txBody>
                  <a:tcPr marL="64770" marR="64770" marT="17907" marB="17907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2169989"/>
                  </a:ext>
                </a:extLst>
              </a:tr>
            </a:tbl>
          </a:graphicData>
        </a:graphic>
      </p:graphicFrame>
      <p:sp>
        <p:nvSpPr>
          <p:cNvPr id="28" name="오각형 2">
            <a:extLst>
              <a:ext uri="{FF2B5EF4-FFF2-40B4-BE49-F238E27FC236}">
                <a16:creationId xmlns:a16="http://schemas.microsoft.com/office/drawing/2014/main" id="{D101826C-6EC2-40FE-85F1-FAC51E016E4C}"/>
              </a:ext>
            </a:extLst>
          </p:cNvPr>
          <p:cNvSpPr/>
          <p:nvPr/>
        </p:nvSpPr>
        <p:spPr>
          <a:xfrm>
            <a:off x="713250" y="2529772"/>
            <a:ext cx="1587046" cy="543464"/>
          </a:xfrm>
          <a:prstGeom prst="homePlate">
            <a:avLst/>
          </a:prstGeom>
          <a:solidFill>
            <a:srgbClr val="4A7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/>
              <a:t>측정기준</a:t>
            </a:r>
          </a:p>
        </p:txBody>
      </p:sp>
      <p:sp>
        <p:nvSpPr>
          <p:cNvPr id="34" name="오각형 2">
            <a:extLst>
              <a:ext uri="{FF2B5EF4-FFF2-40B4-BE49-F238E27FC236}">
                <a16:creationId xmlns:a16="http://schemas.microsoft.com/office/drawing/2014/main" id="{44213EA9-7A94-4E07-8A5C-00172ED1EC8B}"/>
              </a:ext>
            </a:extLst>
          </p:cNvPr>
          <p:cNvSpPr/>
          <p:nvPr/>
        </p:nvSpPr>
        <p:spPr>
          <a:xfrm>
            <a:off x="713250" y="4058326"/>
            <a:ext cx="1587046" cy="543464"/>
          </a:xfrm>
          <a:prstGeom prst="homePlate">
            <a:avLst/>
          </a:prstGeom>
          <a:solidFill>
            <a:srgbClr val="4A7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err="1"/>
              <a:t>자료구득</a:t>
            </a:r>
            <a:endParaRPr lang="ko-KR" altLang="en-US" b="1" dirty="0"/>
          </a:p>
        </p:txBody>
      </p:sp>
      <p:sp>
        <p:nvSpPr>
          <p:cNvPr id="35" name="object 228">
            <a:extLst>
              <a:ext uri="{FF2B5EF4-FFF2-40B4-BE49-F238E27FC236}">
                <a16:creationId xmlns:a16="http://schemas.microsoft.com/office/drawing/2014/main" id="{C09D832B-293B-4785-B3ED-ABFC800E2664}"/>
              </a:ext>
            </a:extLst>
          </p:cNvPr>
          <p:cNvSpPr/>
          <p:nvPr/>
        </p:nvSpPr>
        <p:spPr>
          <a:xfrm>
            <a:off x="2579750" y="4085522"/>
            <a:ext cx="4259485" cy="44837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6" name="object 236">
            <a:extLst>
              <a:ext uri="{FF2B5EF4-FFF2-40B4-BE49-F238E27FC236}">
                <a16:creationId xmlns:a16="http://schemas.microsoft.com/office/drawing/2014/main" id="{674DB596-B3EF-4DAC-ADFC-C22C23F72DD7}"/>
              </a:ext>
            </a:extLst>
          </p:cNvPr>
          <p:cNvSpPr txBox="1"/>
          <p:nvPr/>
        </p:nvSpPr>
        <p:spPr>
          <a:xfrm>
            <a:off x="2766331" y="4204611"/>
            <a:ext cx="3792643" cy="222345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전국 자치단체 실태조사를 통해 구득</a:t>
            </a:r>
            <a:endParaRPr sz="1400" b="1" dirty="0">
              <a:latin typeface="Dotum"/>
              <a:cs typeface="Dotum"/>
            </a:endParaRPr>
          </a:p>
        </p:txBody>
      </p:sp>
      <p:sp>
        <p:nvSpPr>
          <p:cNvPr id="38" name="오각형 2">
            <a:extLst>
              <a:ext uri="{FF2B5EF4-FFF2-40B4-BE49-F238E27FC236}">
                <a16:creationId xmlns:a16="http://schemas.microsoft.com/office/drawing/2014/main" id="{1E6B6C29-2E95-4560-8410-6101C40E5A5D}"/>
              </a:ext>
            </a:extLst>
          </p:cNvPr>
          <p:cNvSpPr/>
          <p:nvPr/>
        </p:nvSpPr>
        <p:spPr>
          <a:xfrm>
            <a:off x="713250" y="4884223"/>
            <a:ext cx="1587046" cy="543464"/>
          </a:xfrm>
          <a:prstGeom prst="homePlate">
            <a:avLst/>
          </a:prstGeom>
          <a:solidFill>
            <a:srgbClr val="4A7386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/>
              <a:t>분석방법</a:t>
            </a:r>
          </a:p>
        </p:txBody>
      </p:sp>
      <p:sp>
        <p:nvSpPr>
          <p:cNvPr id="39" name="object 228">
            <a:extLst>
              <a:ext uri="{FF2B5EF4-FFF2-40B4-BE49-F238E27FC236}">
                <a16:creationId xmlns:a16="http://schemas.microsoft.com/office/drawing/2014/main" id="{DC4E5432-7FBE-4495-8250-17551CC59B46}"/>
              </a:ext>
            </a:extLst>
          </p:cNvPr>
          <p:cNvSpPr/>
          <p:nvPr/>
        </p:nvSpPr>
        <p:spPr>
          <a:xfrm>
            <a:off x="2579750" y="4911419"/>
            <a:ext cx="5563586" cy="448370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0" name="object 236">
            <a:extLst>
              <a:ext uri="{FF2B5EF4-FFF2-40B4-BE49-F238E27FC236}">
                <a16:creationId xmlns:a16="http://schemas.microsoft.com/office/drawing/2014/main" id="{057D42B0-5FF3-4445-BC44-D2F4542A8188}"/>
              </a:ext>
            </a:extLst>
          </p:cNvPr>
          <p:cNvSpPr txBox="1"/>
          <p:nvPr/>
        </p:nvSpPr>
        <p:spPr>
          <a:xfrm>
            <a:off x="2766331" y="5030508"/>
            <a:ext cx="5563586" cy="222345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072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</a:t>
            </a:r>
            <a:r>
              <a:rPr lang="en-US" altLang="ko-KR" sz="1400" b="1" dirty="0">
                <a:latin typeface="Dotum"/>
                <a:cs typeface="Dotum"/>
              </a:rPr>
              <a:t>5</a:t>
            </a:r>
            <a:r>
              <a:rPr lang="ko-KR" altLang="en-US" sz="1400" b="1" dirty="0">
                <a:latin typeface="Dotum"/>
                <a:cs typeface="Dotum"/>
              </a:rPr>
              <a:t>기</a:t>
            </a:r>
            <a:r>
              <a:rPr lang="en-US" altLang="ko-KR" sz="1400" b="1" dirty="0">
                <a:latin typeface="Dotum"/>
                <a:cs typeface="Dotum"/>
              </a:rPr>
              <a:t>, 6</a:t>
            </a:r>
            <a:r>
              <a:rPr lang="ko-KR" altLang="en-US" sz="1400" b="1" dirty="0">
                <a:latin typeface="Dotum"/>
                <a:cs typeface="Dotum"/>
              </a:rPr>
              <a:t>기</a:t>
            </a:r>
            <a:r>
              <a:rPr lang="en-US" altLang="ko-KR" sz="1400" b="1" dirty="0">
                <a:latin typeface="Dotum"/>
                <a:cs typeface="Dotum"/>
              </a:rPr>
              <a:t>, 7</a:t>
            </a:r>
            <a:r>
              <a:rPr lang="ko-KR" altLang="en-US" sz="1400" b="1" dirty="0">
                <a:latin typeface="Dotum"/>
                <a:cs typeface="Dotum"/>
              </a:rPr>
              <a:t>기 시계열적 분석</a:t>
            </a:r>
            <a:r>
              <a:rPr lang="en-US" altLang="ko-KR" sz="1400" b="1" dirty="0">
                <a:latin typeface="Dotum"/>
                <a:cs typeface="Dotum"/>
              </a:rPr>
              <a:t>, </a:t>
            </a:r>
            <a:r>
              <a:rPr lang="ko-KR" altLang="en-US" sz="1400" b="1" dirty="0">
                <a:latin typeface="Dotum"/>
                <a:cs typeface="Dotum"/>
              </a:rPr>
              <a:t>전라북도와 광역자치단체간 비교</a:t>
            </a:r>
            <a:endParaRPr sz="1400" b="1" dirty="0">
              <a:latin typeface="Dotum"/>
              <a:cs typeface="Dotum"/>
            </a:endParaRPr>
          </a:p>
        </p:txBody>
      </p:sp>
      <p:pic>
        <p:nvPicPr>
          <p:cNvPr id="3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0F598486-7571-4F52-A01F-D379E3A52A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44120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의회 의정활동 통계 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-47-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34661" y="867534"/>
            <a:ext cx="4600940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3. 7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 기준 전라북도 의회와 전국 광역의회 비교</a:t>
            </a:r>
          </a:p>
        </p:txBody>
      </p:sp>
      <p:sp>
        <p:nvSpPr>
          <p:cNvPr id="28" name="object 228">
            <a:extLst>
              <a:ext uri="{FF2B5EF4-FFF2-40B4-BE49-F238E27FC236}">
                <a16:creationId xmlns:a16="http://schemas.microsoft.com/office/drawing/2014/main" id="{316764F0-5114-4150-B8D5-211B8AADED54}"/>
              </a:ext>
            </a:extLst>
          </p:cNvPr>
          <p:cNvSpPr/>
          <p:nvPr/>
        </p:nvSpPr>
        <p:spPr>
          <a:xfrm>
            <a:off x="1118557" y="4949521"/>
            <a:ext cx="7685225" cy="1179289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9" name="object 236">
            <a:extLst>
              <a:ext uri="{FF2B5EF4-FFF2-40B4-BE49-F238E27FC236}">
                <a16:creationId xmlns:a16="http://schemas.microsoft.com/office/drawing/2014/main" id="{DD7AC371-0118-48FB-909B-96A3408FAA91}"/>
              </a:ext>
            </a:extLst>
          </p:cNvPr>
          <p:cNvSpPr txBox="1"/>
          <p:nvPr/>
        </p:nvSpPr>
        <p:spPr>
          <a:xfrm>
            <a:off x="1292671" y="5079349"/>
            <a:ext cx="7529275" cy="96376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의정활동 실적의 총량은 전북 </a:t>
            </a:r>
            <a:r>
              <a:rPr lang="en-US" altLang="ko-KR" sz="1400" b="1" dirty="0">
                <a:latin typeface="Dotum"/>
                <a:cs typeface="Dotum"/>
              </a:rPr>
              <a:t>111.37, </a:t>
            </a:r>
            <a:r>
              <a:rPr lang="ko-KR" altLang="en-US" sz="1400" b="1" dirty="0">
                <a:latin typeface="Dotum"/>
                <a:cs typeface="Dotum"/>
              </a:rPr>
              <a:t>전국 광역 </a:t>
            </a:r>
            <a:r>
              <a:rPr lang="en-US" altLang="ko-KR" sz="1400" b="1" dirty="0">
                <a:latin typeface="Dotum"/>
                <a:cs typeface="Dotum"/>
              </a:rPr>
              <a:t>96.49</a:t>
            </a:r>
            <a:r>
              <a:rPr lang="ko-KR" altLang="en-US" sz="1400" b="1" dirty="0">
                <a:latin typeface="Dotum"/>
                <a:cs typeface="Dotum"/>
              </a:rPr>
              <a:t>로  </a:t>
            </a:r>
            <a:r>
              <a:rPr lang="en-US" altLang="ko-KR" sz="1400" b="1" dirty="0">
                <a:latin typeface="Dotum"/>
                <a:cs typeface="Dotum"/>
              </a:rPr>
              <a:t>14.88</a:t>
            </a:r>
            <a:r>
              <a:rPr lang="ko-KR" altLang="en-US" sz="1400" b="1" dirty="0">
                <a:latin typeface="Dotum"/>
                <a:cs typeface="Dotum"/>
              </a:rPr>
              <a:t>만큼 전북의 성과 우세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</a:t>
            </a:r>
            <a:r>
              <a:rPr lang="en-US" altLang="ko-KR" sz="1400" b="1" dirty="0">
                <a:latin typeface="Dotum"/>
                <a:cs typeface="Dotum"/>
              </a:rPr>
              <a:t>7</a:t>
            </a:r>
            <a:r>
              <a:rPr lang="ko-KR" altLang="en-US" sz="1400" b="1" dirty="0">
                <a:latin typeface="Dotum"/>
                <a:cs typeface="Dotum"/>
              </a:rPr>
              <a:t>기 의정활동 중 전북도 의회는 견제 및 감시기능과 </a:t>
            </a:r>
            <a:r>
              <a:rPr lang="ko-KR" altLang="en-US" sz="1400" b="1" dirty="0" err="1">
                <a:latin typeface="Dotum"/>
                <a:cs typeface="Dotum"/>
              </a:rPr>
              <a:t>예결산</a:t>
            </a:r>
            <a:r>
              <a:rPr lang="ko-KR" altLang="en-US" sz="1400" b="1" dirty="0">
                <a:latin typeface="Dotum"/>
                <a:cs typeface="Dotum"/>
              </a:rPr>
              <a:t> 의결 기능에서 강세를 보임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대표기능은 장기적으로 성과 향상을 위한 노력이 필요</a:t>
            </a:r>
            <a:endParaRPr sz="1400" b="1" dirty="0">
              <a:latin typeface="Dotum"/>
              <a:cs typeface="Dotum"/>
            </a:endParaRPr>
          </a:p>
        </p:txBody>
      </p:sp>
      <p:pic>
        <p:nvPicPr>
          <p:cNvPr id="34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E394B371-8C88-4A3C-9D9D-FB860FCCF4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7" name="차트 26">
            <a:extLst>
              <a:ext uri="{FF2B5EF4-FFF2-40B4-BE49-F238E27FC236}">
                <a16:creationId xmlns:a16="http://schemas.microsoft.com/office/drawing/2014/main" id="{12AE155D-09DD-42B2-8618-89B2EA09A0D7}"/>
              </a:ext>
            </a:extLst>
          </p:cNvPr>
          <p:cNvGraphicFramePr>
            <a:graphicFrameLocks/>
          </p:cNvGraphicFramePr>
          <p:nvPr/>
        </p:nvGraphicFramePr>
        <p:xfrm>
          <a:off x="1118558" y="1716660"/>
          <a:ext cx="7685224" cy="30839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378885586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-48-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68462" y="858915"/>
            <a:ext cx="349005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_4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영역별</a:t>
            </a:r>
          </a:p>
        </p:txBody>
      </p:sp>
      <p:sp>
        <p:nvSpPr>
          <p:cNvPr id="25" name="object 228">
            <a:extLst>
              <a:ext uri="{FF2B5EF4-FFF2-40B4-BE49-F238E27FC236}">
                <a16:creationId xmlns:a16="http://schemas.microsoft.com/office/drawing/2014/main" id="{EAB536B5-1470-4411-93C0-76D31016A8EE}"/>
              </a:ext>
            </a:extLst>
          </p:cNvPr>
          <p:cNvSpPr/>
          <p:nvPr/>
        </p:nvSpPr>
        <p:spPr>
          <a:xfrm>
            <a:off x="1118557" y="4848112"/>
            <a:ext cx="7685225" cy="1164856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6">
            <a:extLst>
              <a:ext uri="{FF2B5EF4-FFF2-40B4-BE49-F238E27FC236}">
                <a16:creationId xmlns:a16="http://schemas.microsoft.com/office/drawing/2014/main" id="{EC3375BA-420B-495B-A291-73D582045FF7}"/>
              </a:ext>
            </a:extLst>
          </p:cNvPr>
          <p:cNvSpPr txBox="1"/>
          <p:nvPr/>
        </p:nvSpPr>
        <p:spPr>
          <a:xfrm>
            <a:off x="1292671" y="4924071"/>
            <a:ext cx="7529275" cy="96376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현재 상황에서 중요도가 가장 큰 분야는 현 업무에 대한 기능으로 </a:t>
            </a:r>
            <a:r>
              <a:rPr lang="en-US" altLang="ko-KR" sz="1400" b="1" dirty="0">
                <a:latin typeface="Dotum"/>
                <a:cs typeface="Dotum"/>
              </a:rPr>
              <a:t>6.30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약 </a:t>
            </a:r>
            <a:r>
              <a:rPr lang="en-US" altLang="ko-KR" sz="1400" b="1" dirty="0">
                <a:latin typeface="Dotum"/>
                <a:cs typeface="Dotum"/>
              </a:rPr>
              <a:t>5</a:t>
            </a:r>
            <a:r>
              <a:rPr lang="ko-KR" altLang="en-US" sz="1400" b="1" dirty="0">
                <a:latin typeface="Dotum"/>
                <a:cs typeface="Dotum"/>
              </a:rPr>
              <a:t>년 뒤 향후 중요도가 가장 큰 분야도 현 업무에 대한 기능으로 </a:t>
            </a:r>
            <a:r>
              <a:rPr lang="en-US" altLang="ko-KR" sz="1400" b="1" dirty="0">
                <a:latin typeface="Dotum"/>
                <a:cs typeface="Dotum"/>
              </a:rPr>
              <a:t>7.12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현재의 중요도와 미래의 중요도간 갭이 가장 큰 분야도 현 업무로 갭이 </a:t>
            </a:r>
            <a:r>
              <a:rPr lang="en-US" altLang="ko-KR" sz="1400" b="1" dirty="0">
                <a:latin typeface="Dotum"/>
                <a:cs typeface="Dotum"/>
              </a:rPr>
              <a:t>0.81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sz="1400" b="1" dirty="0">
              <a:latin typeface="Dotum"/>
              <a:cs typeface="Dotum"/>
            </a:endParaRPr>
          </a:p>
        </p:txBody>
      </p:sp>
      <p:graphicFrame>
        <p:nvGraphicFramePr>
          <p:cNvPr id="27" name="차트 26">
            <a:extLst>
              <a:ext uri="{FF2B5EF4-FFF2-40B4-BE49-F238E27FC236}">
                <a16:creationId xmlns:a16="http://schemas.microsoft.com/office/drawing/2014/main" id="{5E066419-5F21-4C4F-A7D6-2027A20B0C3A}"/>
              </a:ext>
            </a:extLst>
          </p:cNvPr>
          <p:cNvGraphicFramePr>
            <a:graphicFrameLocks/>
          </p:cNvGraphicFramePr>
          <p:nvPr/>
        </p:nvGraphicFramePr>
        <p:xfrm>
          <a:off x="1118557" y="1693152"/>
          <a:ext cx="7685225" cy="30384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8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60978670-A466-4CA9-9A51-D01E8154C0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379142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-49-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426" y="858915"/>
            <a:ext cx="4801314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_4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영역별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기능 중요도</a:t>
            </a:r>
          </a:p>
        </p:txBody>
      </p:sp>
      <p:sp>
        <p:nvSpPr>
          <p:cNvPr id="25" name="object 228">
            <a:extLst>
              <a:ext uri="{FF2B5EF4-FFF2-40B4-BE49-F238E27FC236}">
                <a16:creationId xmlns:a16="http://schemas.microsoft.com/office/drawing/2014/main" id="{EAB536B5-1470-4411-93C0-76D31016A8EE}"/>
              </a:ext>
            </a:extLst>
          </p:cNvPr>
          <p:cNvSpPr/>
          <p:nvPr/>
        </p:nvSpPr>
        <p:spPr>
          <a:xfrm>
            <a:off x="1118557" y="4848112"/>
            <a:ext cx="7685225" cy="1164856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6">
            <a:extLst>
              <a:ext uri="{FF2B5EF4-FFF2-40B4-BE49-F238E27FC236}">
                <a16:creationId xmlns:a16="http://schemas.microsoft.com/office/drawing/2014/main" id="{EC3375BA-420B-495B-A291-73D582045FF7}"/>
              </a:ext>
            </a:extLst>
          </p:cNvPr>
          <p:cNvSpPr txBox="1"/>
          <p:nvPr/>
        </p:nvSpPr>
        <p:spPr>
          <a:xfrm>
            <a:off x="1292671" y="4924071"/>
            <a:ext cx="7529275" cy="96376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현재 상황에서 기능 중요도가 가장 큰 영역은 의정영역으로 </a:t>
            </a:r>
            <a:r>
              <a:rPr lang="en-US" altLang="ko-KR" sz="1400" b="1" dirty="0">
                <a:latin typeface="Dotum"/>
                <a:cs typeface="Dotum"/>
              </a:rPr>
              <a:t>6.67</a:t>
            </a: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약 </a:t>
            </a:r>
            <a:r>
              <a:rPr lang="en-US" altLang="ko-KR" sz="1400" b="1" dirty="0">
                <a:latin typeface="Dotum"/>
                <a:cs typeface="Dotum"/>
              </a:rPr>
              <a:t>5</a:t>
            </a:r>
            <a:r>
              <a:rPr lang="ko-KR" altLang="en-US" sz="1400" b="1" dirty="0">
                <a:latin typeface="Dotum"/>
                <a:cs typeface="Dotum"/>
              </a:rPr>
              <a:t>년 뒤 기능 중요도가 가장 큰 분야도 의정영역으로 </a:t>
            </a:r>
            <a:r>
              <a:rPr lang="en-US" altLang="ko-KR" sz="1400" b="1" dirty="0">
                <a:latin typeface="Dotum"/>
                <a:cs typeface="Dotum"/>
              </a:rPr>
              <a:t>7.46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현재의 중요도와 미래의 중요도간 갭이 가장 큰 분야는 입법정책으로 갭이 </a:t>
            </a:r>
            <a:r>
              <a:rPr lang="en-US" altLang="ko-KR" sz="1400" b="1" dirty="0">
                <a:latin typeface="Dotum"/>
                <a:cs typeface="Dotum"/>
              </a:rPr>
              <a:t>1.08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sz="1400" b="1" dirty="0">
              <a:latin typeface="Dotum"/>
              <a:cs typeface="Dotum"/>
            </a:endParaRPr>
          </a:p>
        </p:txBody>
      </p:sp>
      <p:pic>
        <p:nvPicPr>
          <p:cNvPr id="28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BFF7E038-3F95-4030-9D97-F8215FF702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6BD665C2-3743-4E52-B118-DEEDAA897527}"/>
              </a:ext>
            </a:extLst>
          </p:cNvPr>
          <p:cNvGraphicFramePr>
            <a:graphicFrameLocks/>
          </p:cNvGraphicFramePr>
          <p:nvPr/>
        </p:nvGraphicFramePr>
        <p:xfrm>
          <a:off x="1118557" y="1693152"/>
          <a:ext cx="7685225" cy="31074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30965300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-50-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57936" y="858915"/>
            <a:ext cx="468429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_4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영역별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 난이도</a:t>
            </a:r>
          </a:p>
        </p:txBody>
      </p:sp>
      <p:sp>
        <p:nvSpPr>
          <p:cNvPr id="25" name="object 228">
            <a:extLst>
              <a:ext uri="{FF2B5EF4-FFF2-40B4-BE49-F238E27FC236}">
                <a16:creationId xmlns:a16="http://schemas.microsoft.com/office/drawing/2014/main" id="{EAB536B5-1470-4411-93C0-76D31016A8EE}"/>
              </a:ext>
            </a:extLst>
          </p:cNvPr>
          <p:cNvSpPr/>
          <p:nvPr/>
        </p:nvSpPr>
        <p:spPr>
          <a:xfrm>
            <a:off x="1118557" y="4848112"/>
            <a:ext cx="7685225" cy="1164856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6">
            <a:extLst>
              <a:ext uri="{FF2B5EF4-FFF2-40B4-BE49-F238E27FC236}">
                <a16:creationId xmlns:a16="http://schemas.microsoft.com/office/drawing/2014/main" id="{EC3375BA-420B-495B-A291-73D582045FF7}"/>
              </a:ext>
            </a:extLst>
          </p:cNvPr>
          <p:cNvSpPr txBox="1"/>
          <p:nvPr/>
        </p:nvSpPr>
        <p:spPr>
          <a:xfrm>
            <a:off x="1292671" y="4924071"/>
            <a:ext cx="7529275" cy="96376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현재 상황에서 업무난이도가 가장 큰 영역은 의정영역으로 </a:t>
            </a:r>
            <a:r>
              <a:rPr lang="en-US" altLang="ko-KR" sz="1400" b="1" dirty="0">
                <a:latin typeface="Dotum"/>
                <a:cs typeface="Dotum"/>
              </a:rPr>
              <a:t>6.52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약 </a:t>
            </a:r>
            <a:r>
              <a:rPr lang="en-US" altLang="ko-KR" sz="1400" b="1" dirty="0">
                <a:latin typeface="Dotum"/>
                <a:cs typeface="Dotum"/>
              </a:rPr>
              <a:t>5</a:t>
            </a:r>
            <a:r>
              <a:rPr lang="ko-KR" altLang="en-US" sz="1400" b="1" dirty="0">
                <a:latin typeface="Dotum"/>
                <a:cs typeface="Dotum"/>
              </a:rPr>
              <a:t>년 뒤 업무난이도가 가장 큰 분야도 의정영역으로 </a:t>
            </a:r>
            <a:r>
              <a:rPr lang="en-US" altLang="ko-KR" sz="1400" b="1" dirty="0">
                <a:latin typeface="Dotum"/>
                <a:cs typeface="Dotum"/>
              </a:rPr>
              <a:t>7.28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현재의 난이도와 미래의 난이도간 갭이 가장 큰 분야는 입법정책 분야로 갭이 </a:t>
            </a:r>
            <a:r>
              <a:rPr lang="en-US" altLang="ko-KR" sz="1400" b="1" dirty="0">
                <a:latin typeface="Dotum"/>
                <a:cs typeface="Dotum"/>
              </a:rPr>
              <a:t>0.89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sz="1400" b="1" dirty="0">
              <a:latin typeface="Dotum"/>
              <a:cs typeface="Dotum"/>
            </a:endParaRPr>
          </a:p>
        </p:txBody>
      </p:sp>
      <p:graphicFrame>
        <p:nvGraphicFramePr>
          <p:cNvPr id="27" name="차트 26">
            <a:extLst>
              <a:ext uri="{FF2B5EF4-FFF2-40B4-BE49-F238E27FC236}">
                <a16:creationId xmlns:a16="http://schemas.microsoft.com/office/drawing/2014/main" id="{DBDE83EC-2A05-4287-9560-B675653DFF02}"/>
              </a:ext>
            </a:extLst>
          </p:cNvPr>
          <p:cNvGraphicFramePr>
            <a:graphicFrameLocks/>
          </p:cNvGraphicFramePr>
          <p:nvPr/>
        </p:nvGraphicFramePr>
        <p:xfrm>
          <a:off x="1118557" y="1880559"/>
          <a:ext cx="7685225" cy="29200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7D6EFC00-DCD7-4BBE-B241-7366902E92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3012882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-51-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506328" y="858915"/>
            <a:ext cx="4414991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_4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영역별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행정수요</a:t>
            </a:r>
          </a:p>
        </p:txBody>
      </p:sp>
      <p:sp>
        <p:nvSpPr>
          <p:cNvPr id="25" name="object 228">
            <a:extLst>
              <a:ext uri="{FF2B5EF4-FFF2-40B4-BE49-F238E27FC236}">
                <a16:creationId xmlns:a16="http://schemas.microsoft.com/office/drawing/2014/main" id="{EAB536B5-1470-4411-93C0-76D31016A8EE}"/>
              </a:ext>
            </a:extLst>
          </p:cNvPr>
          <p:cNvSpPr/>
          <p:nvPr/>
        </p:nvSpPr>
        <p:spPr>
          <a:xfrm>
            <a:off x="1118557" y="4848112"/>
            <a:ext cx="7685225" cy="1164856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6">
            <a:extLst>
              <a:ext uri="{FF2B5EF4-FFF2-40B4-BE49-F238E27FC236}">
                <a16:creationId xmlns:a16="http://schemas.microsoft.com/office/drawing/2014/main" id="{EC3375BA-420B-495B-A291-73D582045FF7}"/>
              </a:ext>
            </a:extLst>
          </p:cNvPr>
          <p:cNvSpPr txBox="1"/>
          <p:nvPr/>
        </p:nvSpPr>
        <p:spPr>
          <a:xfrm>
            <a:off x="1292671" y="4924071"/>
            <a:ext cx="7529275" cy="96376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현재 상황에서 행정수요가 가장 큰 영역은 의정영역으로 </a:t>
            </a:r>
            <a:r>
              <a:rPr lang="en-US" altLang="ko-KR" sz="1400" b="1" dirty="0">
                <a:latin typeface="Dotum"/>
                <a:cs typeface="Dotum"/>
              </a:rPr>
              <a:t>6.43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약 </a:t>
            </a:r>
            <a:r>
              <a:rPr lang="en-US" altLang="ko-KR" sz="1400" b="1" dirty="0">
                <a:latin typeface="Dotum"/>
                <a:cs typeface="Dotum"/>
              </a:rPr>
              <a:t>5</a:t>
            </a:r>
            <a:r>
              <a:rPr lang="ko-KR" altLang="en-US" sz="1400" b="1" dirty="0">
                <a:latin typeface="Dotum"/>
                <a:cs typeface="Dotum"/>
              </a:rPr>
              <a:t>년 뒤 행정수요가 가장 큰 분야도 의정영역으로 </a:t>
            </a:r>
            <a:r>
              <a:rPr lang="en-US" altLang="ko-KR" sz="1400" b="1" dirty="0">
                <a:latin typeface="Dotum"/>
                <a:cs typeface="Dotum"/>
              </a:rPr>
              <a:t>9.25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현재의 수요와 미래의 수요간 갭이 가장 큰 분야는 입법정책 분야로 갭이 </a:t>
            </a:r>
            <a:r>
              <a:rPr lang="en-US" altLang="ko-KR" sz="1400" b="1" dirty="0">
                <a:latin typeface="Dotum"/>
                <a:cs typeface="Dotum"/>
              </a:rPr>
              <a:t>0.90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sz="1400" b="1" dirty="0">
              <a:latin typeface="Dotum"/>
              <a:cs typeface="Dotum"/>
            </a:endParaRPr>
          </a:p>
        </p:txBody>
      </p:sp>
      <p:graphicFrame>
        <p:nvGraphicFramePr>
          <p:cNvPr id="28" name="차트 27">
            <a:extLst>
              <a:ext uri="{FF2B5EF4-FFF2-40B4-BE49-F238E27FC236}">
                <a16:creationId xmlns:a16="http://schemas.microsoft.com/office/drawing/2014/main" id="{47AE66C6-D280-4DBF-BDB4-4F91D658D5B8}"/>
              </a:ext>
            </a:extLst>
          </p:cNvPr>
          <p:cNvGraphicFramePr>
            <a:graphicFrameLocks/>
          </p:cNvGraphicFramePr>
          <p:nvPr/>
        </p:nvGraphicFramePr>
        <p:xfrm>
          <a:off x="1118557" y="1781065"/>
          <a:ext cx="7703389" cy="3019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C7317417-E6AE-47ED-9D6B-B07F62DCF0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003570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-52-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05140" y="846521"/>
            <a:ext cx="5290231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_4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개 영역별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*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인력보충의 필요성</a:t>
            </a:r>
          </a:p>
        </p:txBody>
      </p:sp>
      <p:sp>
        <p:nvSpPr>
          <p:cNvPr id="25" name="object 228">
            <a:extLst>
              <a:ext uri="{FF2B5EF4-FFF2-40B4-BE49-F238E27FC236}">
                <a16:creationId xmlns:a16="http://schemas.microsoft.com/office/drawing/2014/main" id="{EAB536B5-1470-4411-93C0-76D31016A8EE}"/>
              </a:ext>
            </a:extLst>
          </p:cNvPr>
          <p:cNvSpPr/>
          <p:nvPr/>
        </p:nvSpPr>
        <p:spPr>
          <a:xfrm>
            <a:off x="1118557" y="4848112"/>
            <a:ext cx="7685225" cy="1164856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36">
            <a:extLst>
              <a:ext uri="{FF2B5EF4-FFF2-40B4-BE49-F238E27FC236}">
                <a16:creationId xmlns:a16="http://schemas.microsoft.com/office/drawing/2014/main" id="{EC3375BA-420B-495B-A291-73D582045FF7}"/>
              </a:ext>
            </a:extLst>
          </p:cNvPr>
          <p:cNvSpPr txBox="1"/>
          <p:nvPr/>
        </p:nvSpPr>
        <p:spPr>
          <a:xfrm>
            <a:off x="1292671" y="4924071"/>
            <a:ext cx="7529275" cy="963767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현재 상황에서 인력보충의 필요성이 가장 큰 영역은 의정영역으로 </a:t>
            </a:r>
            <a:r>
              <a:rPr lang="en-US" altLang="ko-KR" sz="1400" b="1" dirty="0">
                <a:latin typeface="Dotum"/>
                <a:cs typeface="Dotum"/>
              </a:rPr>
              <a:t>5.94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약 </a:t>
            </a:r>
            <a:r>
              <a:rPr lang="en-US" altLang="ko-KR" sz="1400" b="1" dirty="0">
                <a:latin typeface="Dotum"/>
                <a:cs typeface="Dotum"/>
              </a:rPr>
              <a:t>5</a:t>
            </a:r>
            <a:r>
              <a:rPr lang="ko-KR" altLang="en-US" sz="1400" b="1" dirty="0">
                <a:latin typeface="Dotum"/>
                <a:cs typeface="Dotum"/>
              </a:rPr>
              <a:t>년 뒤 인력보충의 필요성이 가장 큰 분야는 입법정책영역으로 </a:t>
            </a:r>
            <a:r>
              <a:rPr lang="en-US" altLang="ko-KR" sz="1400" b="1" dirty="0">
                <a:latin typeface="Dotum"/>
                <a:cs typeface="Dotum"/>
              </a:rPr>
              <a:t>6.72 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lang="en-US" altLang="ko-KR" sz="1400" b="1" dirty="0">
              <a:latin typeface="Dotum"/>
              <a:cs typeface="Dotum"/>
            </a:endParaRPr>
          </a:p>
          <a:p>
            <a:pPr marL="11661" marR="321847">
              <a:lnSpc>
                <a:spcPct val="150000"/>
              </a:lnSpc>
              <a:spcBef>
                <a:spcPts val="92"/>
              </a:spcBef>
            </a:pPr>
            <a:r>
              <a:rPr lang="en-US" altLang="ko-KR" sz="1400" b="1" dirty="0">
                <a:latin typeface="Dotum"/>
                <a:cs typeface="Dotum"/>
              </a:rPr>
              <a:t>•  </a:t>
            </a:r>
            <a:r>
              <a:rPr lang="ko-KR" altLang="en-US" sz="1400" b="1" dirty="0">
                <a:latin typeface="Dotum"/>
                <a:cs typeface="Dotum"/>
              </a:rPr>
              <a:t>현재와 미래의 인력보충 필요성의 갭이 가장 큰 분야는 입법정책 분야로 갭이 </a:t>
            </a:r>
            <a:r>
              <a:rPr lang="en-US" altLang="ko-KR" sz="1400" b="1" dirty="0">
                <a:latin typeface="Dotum"/>
                <a:cs typeface="Dotum"/>
              </a:rPr>
              <a:t>0.85</a:t>
            </a:r>
            <a:r>
              <a:rPr lang="ko-KR" altLang="en-US" sz="1400" b="1" dirty="0">
                <a:latin typeface="Dotum"/>
                <a:cs typeface="Dotum"/>
              </a:rPr>
              <a:t>수준</a:t>
            </a:r>
            <a:endParaRPr sz="1400" b="1" dirty="0">
              <a:latin typeface="Dotum"/>
              <a:cs typeface="Dotum"/>
            </a:endParaRPr>
          </a:p>
        </p:txBody>
      </p:sp>
      <p:graphicFrame>
        <p:nvGraphicFramePr>
          <p:cNvPr id="27" name="차트 26">
            <a:extLst>
              <a:ext uri="{FF2B5EF4-FFF2-40B4-BE49-F238E27FC236}">
                <a16:creationId xmlns:a16="http://schemas.microsoft.com/office/drawing/2014/main" id="{EE1487DA-C8FE-4BDC-8BED-61E09CFE2690}"/>
              </a:ext>
            </a:extLst>
          </p:cNvPr>
          <p:cNvGraphicFramePr>
            <a:graphicFrameLocks/>
          </p:cNvGraphicFramePr>
          <p:nvPr/>
        </p:nvGraphicFramePr>
        <p:xfrm>
          <a:off x="1118557" y="1781065"/>
          <a:ext cx="7685225" cy="30195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2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12988DC5-1816-4447-B35C-3E1247CA1A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058275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-53-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57427" y="846521"/>
            <a:ext cx="5499679" cy="4226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기능 중요도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설문결과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9" name="직사각형 8">
            <a:extLst>
              <a:ext uri="{FF2B5EF4-FFF2-40B4-BE49-F238E27FC236}">
                <a16:creationId xmlns:a16="http://schemas.microsoft.com/office/drawing/2014/main" id="{52098C33-5181-4B55-8191-270FB0E56C3B}"/>
              </a:ext>
            </a:extLst>
          </p:cNvPr>
          <p:cNvSpPr/>
          <p:nvPr/>
        </p:nvSpPr>
        <p:spPr>
          <a:xfrm>
            <a:off x="58223" y="1576283"/>
            <a:ext cx="1548714" cy="3920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높은 값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D3B7D1C6-E755-4C25-8765-E04779AA1150}"/>
              </a:ext>
            </a:extLst>
          </p:cNvPr>
          <p:cNvSpPr/>
          <p:nvPr/>
        </p:nvSpPr>
        <p:spPr>
          <a:xfrm>
            <a:off x="58223" y="2023679"/>
            <a:ext cx="1548714" cy="392068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낮은 값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D7267B20-B140-4852-99D8-700F769FA57B}"/>
              </a:ext>
            </a:extLst>
          </p:cNvPr>
          <p:cNvSpPr/>
          <p:nvPr/>
        </p:nvSpPr>
        <p:spPr>
          <a:xfrm>
            <a:off x="58223" y="2471075"/>
            <a:ext cx="1548714" cy="3920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2"/>
                </a:solidFill>
              </a:rPr>
              <a:t>최하위 값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03127B0-D48B-45D0-950B-80E291BABDF8}"/>
              </a:ext>
            </a:extLst>
          </p:cNvPr>
          <p:cNvSpPr/>
          <p:nvPr/>
        </p:nvSpPr>
        <p:spPr>
          <a:xfrm>
            <a:off x="58223" y="2928970"/>
            <a:ext cx="1548714" cy="392068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rgbClr val="C00000"/>
                </a:solidFill>
              </a:rPr>
              <a:t>최상위 값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056AD5F7-7C3F-4825-AC1E-DCEE52B2E8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7693" y="1659898"/>
            <a:ext cx="4914900" cy="4286250"/>
          </a:xfrm>
          <a:prstGeom prst="rect">
            <a:avLst/>
          </a:prstGeom>
        </p:spPr>
      </p:pic>
      <p:pic>
        <p:nvPicPr>
          <p:cNvPr id="2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D6CF4FF6-A1B0-4F04-96A2-5B8B3122C8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320856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-54-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00114" y="846521"/>
            <a:ext cx="357501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기능 중요도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FF88D63D-3548-4282-88D3-2886C2B96A89}"/>
              </a:ext>
            </a:extLst>
          </p:cNvPr>
          <p:cNvSpPr/>
          <p:nvPr/>
        </p:nvSpPr>
        <p:spPr>
          <a:xfrm>
            <a:off x="708356" y="1781065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Top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899DBE2F-BD14-4ABD-A4BE-DC9765BE3029}"/>
              </a:ext>
            </a:extLst>
          </p:cNvPr>
          <p:cNvSpPr/>
          <p:nvPr/>
        </p:nvSpPr>
        <p:spPr>
          <a:xfrm>
            <a:off x="708356" y="2216842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 Lowest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28" name="차트 27">
            <a:extLst>
              <a:ext uri="{FF2B5EF4-FFF2-40B4-BE49-F238E27FC236}">
                <a16:creationId xmlns:a16="http://schemas.microsoft.com/office/drawing/2014/main" id="{0E43B668-6C91-497F-B636-1CEAC4C42F14}"/>
              </a:ext>
            </a:extLst>
          </p:cNvPr>
          <p:cNvGraphicFramePr>
            <a:graphicFrameLocks/>
          </p:cNvGraphicFramePr>
          <p:nvPr/>
        </p:nvGraphicFramePr>
        <p:xfrm>
          <a:off x="708356" y="1387042"/>
          <a:ext cx="8107840" cy="48502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76775774-57E0-458F-8730-515FCA7EF7CF}"/>
              </a:ext>
            </a:extLst>
          </p:cNvPr>
          <p:cNvSpPr/>
          <p:nvPr/>
        </p:nvSpPr>
        <p:spPr>
          <a:xfrm>
            <a:off x="2200779" y="4470372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BB797852-8B46-4D95-B120-0F1B976DB8C0}"/>
              </a:ext>
            </a:extLst>
          </p:cNvPr>
          <p:cNvSpPr/>
          <p:nvPr/>
        </p:nvSpPr>
        <p:spPr>
          <a:xfrm>
            <a:off x="4123453" y="5703050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38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2A8EDE1D-86BA-468F-A12D-D445BD9FDB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24706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-55-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-79182" y="846521"/>
            <a:ext cx="453361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 난이도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설문결과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85D60F83-581A-410F-8FD5-FBCDA469B182}"/>
              </a:ext>
            </a:extLst>
          </p:cNvPr>
          <p:cNvSpPr/>
          <p:nvPr/>
        </p:nvSpPr>
        <p:spPr>
          <a:xfrm>
            <a:off x="58223" y="1576283"/>
            <a:ext cx="1548714" cy="3920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높은 값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99C8257-F93F-4DD2-AD01-819FC7FDAC75}"/>
              </a:ext>
            </a:extLst>
          </p:cNvPr>
          <p:cNvSpPr/>
          <p:nvPr/>
        </p:nvSpPr>
        <p:spPr>
          <a:xfrm>
            <a:off x="58223" y="2023679"/>
            <a:ext cx="1548714" cy="392068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낮은 값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66DD29A2-4A89-442E-9EC6-F14ED1AA041F}"/>
              </a:ext>
            </a:extLst>
          </p:cNvPr>
          <p:cNvSpPr/>
          <p:nvPr/>
        </p:nvSpPr>
        <p:spPr>
          <a:xfrm>
            <a:off x="58223" y="2471075"/>
            <a:ext cx="1548714" cy="3920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2"/>
                </a:solidFill>
              </a:rPr>
              <a:t>최하위 값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25F3467A-94BF-4DFD-BEC6-33CBCB0236FD}"/>
              </a:ext>
            </a:extLst>
          </p:cNvPr>
          <p:cNvSpPr/>
          <p:nvPr/>
        </p:nvSpPr>
        <p:spPr>
          <a:xfrm>
            <a:off x="58223" y="2928970"/>
            <a:ext cx="1548714" cy="392068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rgbClr val="C00000"/>
                </a:solidFill>
              </a:rPr>
              <a:t>최상위 값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5EF3AED-788C-41D1-ADC4-1A10B9B98F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59264" y="1755287"/>
            <a:ext cx="4895850" cy="4067175"/>
          </a:xfrm>
          <a:prstGeom prst="rect">
            <a:avLst/>
          </a:prstGeom>
        </p:spPr>
      </p:pic>
      <p:pic>
        <p:nvPicPr>
          <p:cNvPr id="2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E9FDFE20-3756-4A2F-8807-352EC8EC08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617807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-56-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00114" y="846521"/>
            <a:ext cx="357501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 난이도</a:t>
            </a: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DEF2E44E-7E90-4AFD-9032-45EB9D6236DF}"/>
              </a:ext>
            </a:extLst>
          </p:cNvPr>
          <p:cNvSpPr/>
          <p:nvPr/>
        </p:nvSpPr>
        <p:spPr>
          <a:xfrm>
            <a:off x="708356" y="1781065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Top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524F4D3D-81E1-4152-B3CA-AA112CFCB86B}"/>
              </a:ext>
            </a:extLst>
          </p:cNvPr>
          <p:cNvSpPr/>
          <p:nvPr/>
        </p:nvSpPr>
        <p:spPr>
          <a:xfrm>
            <a:off x="708356" y="2216842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 Lowest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35" name="차트 34">
            <a:extLst>
              <a:ext uri="{FF2B5EF4-FFF2-40B4-BE49-F238E27FC236}">
                <a16:creationId xmlns:a16="http://schemas.microsoft.com/office/drawing/2014/main" id="{54CE590D-3BC6-4B81-83A1-745466C716FF}"/>
              </a:ext>
            </a:extLst>
          </p:cNvPr>
          <p:cNvGraphicFramePr>
            <a:graphicFrameLocks/>
          </p:cNvGraphicFramePr>
          <p:nvPr/>
        </p:nvGraphicFramePr>
        <p:xfrm>
          <a:off x="1147314" y="1404937"/>
          <a:ext cx="7470475" cy="483237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187B2B30-8F1F-413B-B03A-3686CFF31C63}"/>
              </a:ext>
            </a:extLst>
          </p:cNvPr>
          <p:cNvSpPr/>
          <p:nvPr/>
        </p:nvSpPr>
        <p:spPr>
          <a:xfrm>
            <a:off x="2278413" y="4513502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7" name="사각형: 둥근 모서리 36">
            <a:extLst>
              <a:ext uri="{FF2B5EF4-FFF2-40B4-BE49-F238E27FC236}">
                <a16:creationId xmlns:a16="http://schemas.microsoft.com/office/drawing/2014/main" id="{F86686AD-B335-4186-8837-84CC232A6EF9}"/>
              </a:ext>
            </a:extLst>
          </p:cNvPr>
          <p:cNvSpPr/>
          <p:nvPr/>
        </p:nvSpPr>
        <p:spPr>
          <a:xfrm>
            <a:off x="4201087" y="5746180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38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B8F7012C-022A-4BC5-891F-2B641AF778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1882418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-57-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17938" y="846521"/>
            <a:ext cx="4264309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행정수요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설문결과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29" name="직사각형 28">
            <a:extLst>
              <a:ext uri="{FF2B5EF4-FFF2-40B4-BE49-F238E27FC236}">
                <a16:creationId xmlns:a16="http://schemas.microsoft.com/office/drawing/2014/main" id="{42D5B65C-168B-4BC0-9D25-6F2FBC6C46DB}"/>
              </a:ext>
            </a:extLst>
          </p:cNvPr>
          <p:cNvSpPr/>
          <p:nvPr/>
        </p:nvSpPr>
        <p:spPr>
          <a:xfrm>
            <a:off x="58223" y="1576283"/>
            <a:ext cx="1548714" cy="3920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높은 값</a:t>
            </a: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09C767AA-885D-488C-BFD5-7E2716F02E6E}"/>
              </a:ext>
            </a:extLst>
          </p:cNvPr>
          <p:cNvSpPr/>
          <p:nvPr/>
        </p:nvSpPr>
        <p:spPr>
          <a:xfrm>
            <a:off x="58223" y="2023679"/>
            <a:ext cx="1548714" cy="392068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낮은 값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ED3D2719-2B92-4BDB-9AFC-CCE06385F709}"/>
              </a:ext>
            </a:extLst>
          </p:cNvPr>
          <p:cNvSpPr/>
          <p:nvPr/>
        </p:nvSpPr>
        <p:spPr>
          <a:xfrm>
            <a:off x="58223" y="2471075"/>
            <a:ext cx="1548714" cy="3920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2"/>
                </a:solidFill>
              </a:rPr>
              <a:t>최하위 값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203E0F25-A330-40E7-8EB5-CF7C3A8EFF1A}"/>
              </a:ext>
            </a:extLst>
          </p:cNvPr>
          <p:cNvSpPr/>
          <p:nvPr/>
        </p:nvSpPr>
        <p:spPr>
          <a:xfrm>
            <a:off x="58223" y="2928970"/>
            <a:ext cx="1548714" cy="392068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rgbClr val="C00000"/>
                </a:solidFill>
              </a:rPr>
              <a:t>최상위 값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31977E8-BE23-4AEA-8992-32F1496F0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4341" y="1633398"/>
            <a:ext cx="4876800" cy="4295775"/>
          </a:xfrm>
          <a:prstGeom prst="rect">
            <a:avLst/>
          </a:prstGeom>
        </p:spPr>
      </p:pic>
      <p:pic>
        <p:nvPicPr>
          <p:cNvPr id="37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1C5A8CAE-E6F3-49D8-B17B-1FFCA6A5E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962718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-58-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534766" y="846521"/>
            <a:ext cx="330571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행정수요</a:t>
            </a:r>
          </a:p>
        </p:txBody>
      </p:sp>
      <p:sp>
        <p:nvSpPr>
          <p:cNvPr id="27" name="사각형: 둥근 모서리 26">
            <a:extLst>
              <a:ext uri="{FF2B5EF4-FFF2-40B4-BE49-F238E27FC236}">
                <a16:creationId xmlns:a16="http://schemas.microsoft.com/office/drawing/2014/main" id="{A34ECAAC-FF0D-47B7-A166-50D998B82438}"/>
              </a:ext>
            </a:extLst>
          </p:cNvPr>
          <p:cNvSpPr/>
          <p:nvPr/>
        </p:nvSpPr>
        <p:spPr>
          <a:xfrm>
            <a:off x="708356" y="1781065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Top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DD195F1D-8236-41B7-BDE0-486134967A82}"/>
              </a:ext>
            </a:extLst>
          </p:cNvPr>
          <p:cNvSpPr/>
          <p:nvPr/>
        </p:nvSpPr>
        <p:spPr>
          <a:xfrm>
            <a:off x="708356" y="2216842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 Lowest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29" name="차트 28">
            <a:extLst>
              <a:ext uri="{FF2B5EF4-FFF2-40B4-BE49-F238E27FC236}">
                <a16:creationId xmlns:a16="http://schemas.microsoft.com/office/drawing/2014/main" id="{B6B64583-1C2C-4C2C-91C3-F7B26025383B}"/>
              </a:ext>
            </a:extLst>
          </p:cNvPr>
          <p:cNvGraphicFramePr>
            <a:graphicFrameLocks/>
          </p:cNvGraphicFramePr>
          <p:nvPr/>
        </p:nvGraphicFramePr>
        <p:xfrm>
          <a:off x="1368277" y="1458218"/>
          <a:ext cx="6985463" cy="47976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23331CCF-924A-43FE-AE12-CB9C53C24AD1}"/>
              </a:ext>
            </a:extLst>
          </p:cNvPr>
          <p:cNvSpPr/>
          <p:nvPr/>
        </p:nvSpPr>
        <p:spPr>
          <a:xfrm>
            <a:off x="2278413" y="4513502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267B6008-E1CD-4952-93FA-430900B5E48D}"/>
              </a:ext>
            </a:extLst>
          </p:cNvPr>
          <p:cNvSpPr/>
          <p:nvPr/>
        </p:nvSpPr>
        <p:spPr>
          <a:xfrm>
            <a:off x="4201087" y="5746180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36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DE77F95A-7F59-431E-AE1B-E35235CBAD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847896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-59-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63059" y="846521"/>
            <a:ext cx="513954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인력보충의 필요성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설문결과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sp>
        <p:nvSpPr>
          <p:cNvPr id="34" name="직사각형 33">
            <a:extLst>
              <a:ext uri="{FF2B5EF4-FFF2-40B4-BE49-F238E27FC236}">
                <a16:creationId xmlns:a16="http://schemas.microsoft.com/office/drawing/2014/main" id="{C1AFCB24-7B89-42C8-AD75-0D7631FB07E1}"/>
              </a:ext>
            </a:extLst>
          </p:cNvPr>
          <p:cNvSpPr/>
          <p:nvPr/>
        </p:nvSpPr>
        <p:spPr>
          <a:xfrm>
            <a:off x="58223" y="1576283"/>
            <a:ext cx="1548714" cy="39206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높은 값</a:t>
            </a:r>
          </a:p>
        </p:txBody>
      </p:sp>
      <p:sp>
        <p:nvSpPr>
          <p:cNvPr id="35" name="직사각형 34">
            <a:extLst>
              <a:ext uri="{FF2B5EF4-FFF2-40B4-BE49-F238E27FC236}">
                <a16:creationId xmlns:a16="http://schemas.microsoft.com/office/drawing/2014/main" id="{39E7AA7B-F6DC-4397-BBC5-5095970345BC}"/>
              </a:ext>
            </a:extLst>
          </p:cNvPr>
          <p:cNvSpPr/>
          <p:nvPr/>
        </p:nvSpPr>
        <p:spPr>
          <a:xfrm>
            <a:off x="58223" y="2023679"/>
            <a:ext cx="1548714" cy="392068"/>
          </a:xfrm>
          <a:prstGeom prst="rect">
            <a:avLst/>
          </a:prstGeom>
          <a:solidFill>
            <a:srgbClr val="CCE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1"/>
                </a:solidFill>
              </a:rPr>
              <a:t>평균보다 낮은 값</a:t>
            </a:r>
          </a:p>
        </p:txBody>
      </p:sp>
      <p:sp>
        <p:nvSpPr>
          <p:cNvPr id="36" name="직사각형 35">
            <a:extLst>
              <a:ext uri="{FF2B5EF4-FFF2-40B4-BE49-F238E27FC236}">
                <a16:creationId xmlns:a16="http://schemas.microsoft.com/office/drawing/2014/main" id="{F18243F1-3DA4-4644-8525-7AD13421C179}"/>
              </a:ext>
            </a:extLst>
          </p:cNvPr>
          <p:cNvSpPr/>
          <p:nvPr/>
        </p:nvSpPr>
        <p:spPr>
          <a:xfrm>
            <a:off x="58223" y="2471075"/>
            <a:ext cx="1548714" cy="39206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chemeClr val="tx2"/>
                </a:solidFill>
              </a:rPr>
              <a:t>최하위 값</a:t>
            </a: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1E0D114D-D2AC-4983-AFE5-F40CC37E6B03}"/>
              </a:ext>
            </a:extLst>
          </p:cNvPr>
          <p:cNvSpPr/>
          <p:nvPr/>
        </p:nvSpPr>
        <p:spPr>
          <a:xfrm>
            <a:off x="58223" y="2928970"/>
            <a:ext cx="1548714" cy="392068"/>
          </a:xfrm>
          <a:prstGeom prst="rect">
            <a:avLst/>
          </a:prstGeom>
          <a:solidFill>
            <a:srgbClr val="CC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400" b="1" dirty="0">
                <a:solidFill>
                  <a:srgbClr val="C00000"/>
                </a:solidFill>
              </a:rPr>
              <a:t>최상위 값</a:t>
            </a: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057C56E3-A6FD-47C7-B37B-B4352CB19A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2327" y="1600995"/>
            <a:ext cx="4895850" cy="4314825"/>
          </a:xfrm>
          <a:prstGeom prst="rect">
            <a:avLst/>
          </a:prstGeom>
        </p:spPr>
      </p:pic>
      <p:pic>
        <p:nvPicPr>
          <p:cNvPr id="29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45CF6CEC-7A6A-4A3D-BCEC-5F7B79AD6B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091581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-60-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64559" y="846521"/>
            <a:ext cx="418095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4.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업무기능별 직무 분석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인력보충의 필요성</a:t>
            </a:r>
          </a:p>
        </p:txBody>
      </p:sp>
      <p:sp>
        <p:nvSpPr>
          <p:cNvPr id="28" name="사각형: 둥근 모서리 27">
            <a:extLst>
              <a:ext uri="{FF2B5EF4-FFF2-40B4-BE49-F238E27FC236}">
                <a16:creationId xmlns:a16="http://schemas.microsoft.com/office/drawing/2014/main" id="{63FC7F25-598B-428C-B7A6-FAC3C374646E}"/>
              </a:ext>
            </a:extLst>
          </p:cNvPr>
          <p:cNvSpPr/>
          <p:nvPr/>
        </p:nvSpPr>
        <p:spPr>
          <a:xfrm>
            <a:off x="708356" y="1781065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</a:t>
            </a:r>
            <a:r>
              <a:rPr lang="ko-KR" altLang="en-US" sz="1400" dirty="0">
                <a:solidFill>
                  <a:schemeClr val="tx1"/>
                </a:solidFill>
              </a:rPr>
              <a:t> </a:t>
            </a:r>
            <a:r>
              <a:rPr lang="en-US" altLang="ko-KR" sz="1400" dirty="0">
                <a:solidFill>
                  <a:schemeClr val="tx1"/>
                </a:solidFill>
              </a:rPr>
              <a:t>Top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29" name="사각형: 둥근 모서리 28">
            <a:extLst>
              <a:ext uri="{FF2B5EF4-FFF2-40B4-BE49-F238E27FC236}">
                <a16:creationId xmlns:a16="http://schemas.microsoft.com/office/drawing/2014/main" id="{3E95CA45-289E-4074-AD7C-609AFBA8C5CF}"/>
              </a:ext>
            </a:extLst>
          </p:cNvPr>
          <p:cNvSpPr/>
          <p:nvPr/>
        </p:nvSpPr>
        <p:spPr>
          <a:xfrm>
            <a:off x="708356" y="2216842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400" dirty="0">
                <a:solidFill>
                  <a:schemeClr val="tx1"/>
                </a:solidFill>
              </a:rPr>
              <a:t>GAP Lowest</a:t>
            </a:r>
            <a:endParaRPr lang="ko-KR" altLang="en-US" sz="1400" dirty="0">
              <a:solidFill>
                <a:schemeClr val="tx1"/>
              </a:solidFill>
            </a:endParaRPr>
          </a:p>
        </p:txBody>
      </p:sp>
      <p:graphicFrame>
        <p:nvGraphicFramePr>
          <p:cNvPr id="34" name="차트 33">
            <a:extLst>
              <a:ext uri="{FF2B5EF4-FFF2-40B4-BE49-F238E27FC236}">
                <a16:creationId xmlns:a16="http://schemas.microsoft.com/office/drawing/2014/main" id="{1004B71C-614A-4D70-ABC4-677999A29E24}"/>
              </a:ext>
            </a:extLst>
          </p:cNvPr>
          <p:cNvGraphicFramePr>
            <a:graphicFrameLocks/>
          </p:cNvGraphicFramePr>
          <p:nvPr/>
        </p:nvGraphicFramePr>
        <p:xfrm>
          <a:off x="708357" y="1404937"/>
          <a:ext cx="7995636" cy="483237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7B9890DE-16BF-4CD8-993C-2FEDA38372DF}"/>
              </a:ext>
            </a:extLst>
          </p:cNvPr>
          <p:cNvSpPr/>
          <p:nvPr/>
        </p:nvSpPr>
        <p:spPr>
          <a:xfrm>
            <a:off x="2080005" y="4487624"/>
            <a:ext cx="1319842" cy="376138"/>
          </a:xfrm>
          <a:prstGeom prst="roundRect">
            <a:avLst/>
          </a:prstGeom>
          <a:solidFill>
            <a:schemeClr val="accent2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sp>
        <p:nvSpPr>
          <p:cNvPr id="36" name="사각형: 둥근 모서리 35">
            <a:extLst>
              <a:ext uri="{FF2B5EF4-FFF2-40B4-BE49-F238E27FC236}">
                <a16:creationId xmlns:a16="http://schemas.microsoft.com/office/drawing/2014/main" id="{9F9F0166-B939-47D7-AE56-B301F18294F2}"/>
              </a:ext>
            </a:extLst>
          </p:cNvPr>
          <p:cNvSpPr/>
          <p:nvPr/>
        </p:nvSpPr>
        <p:spPr>
          <a:xfrm>
            <a:off x="5639790" y="5074688"/>
            <a:ext cx="1319842" cy="376138"/>
          </a:xfrm>
          <a:prstGeom prst="roundRect">
            <a:avLst/>
          </a:prstGeom>
          <a:solidFill>
            <a:schemeClr val="accent5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>
              <a:solidFill>
                <a:schemeClr val="tx1"/>
              </a:solidFill>
            </a:endParaRPr>
          </a:p>
        </p:txBody>
      </p:sp>
      <p:pic>
        <p:nvPicPr>
          <p:cNvPr id="37" name="Picture 2" descr="전라북도의회">
            <a:hlinkClick r:id="rId4"/>
            <a:extLst>
              <a:ext uri="{FF2B5EF4-FFF2-40B4-BE49-F238E27FC236}">
                <a16:creationId xmlns:a16="http://schemas.microsoft.com/office/drawing/2014/main" id="{8E6DCCC5-569E-4EB8-87FD-9747123D078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69729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-61-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69368" y="846521"/>
            <a:ext cx="2497800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조직 재설계 의견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분리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1B4F6A5F-CA69-4FDE-AF73-A14AE7F0BB79}"/>
              </a:ext>
            </a:extLst>
          </p:cNvPr>
          <p:cNvGraphicFramePr>
            <a:graphicFrameLocks noGrp="1"/>
          </p:cNvGraphicFramePr>
          <p:nvPr/>
        </p:nvGraphicFramePr>
        <p:xfrm>
          <a:off x="468462" y="1542622"/>
          <a:ext cx="9011713" cy="4659977"/>
        </p:xfrm>
        <a:graphic>
          <a:graphicData uri="http://schemas.openxmlformats.org/drawingml/2006/table">
            <a:tbl>
              <a:tblPr>
                <a:tableStyleId>{1FECB4D8-DB02-4DC6-A0A2-4F2EBAE1DC90}</a:tableStyleId>
              </a:tblPr>
              <a:tblGrid>
                <a:gridCol w="1625739">
                  <a:extLst>
                    <a:ext uri="{9D8B030D-6E8A-4147-A177-3AD203B41FA5}">
                      <a16:colId xmlns:a16="http://schemas.microsoft.com/office/drawing/2014/main" val="939974074"/>
                    </a:ext>
                  </a:extLst>
                </a:gridCol>
                <a:gridCol w="1873314">
                  <a:extLst>
                    <a:ext uri="{9D8B030D-6E8A-4147-A177-3AD203B41FA5}">
                      <a16:colId xmlns:a16="http://schemas.microsoft.com/office/drawing/2014/main" val="587147904"/>
                    </a:ext>
                  </a:extLst>
                </a:gridCol>
                <a:gridCol w="2756330">
                  <a:extLst>
                    <a:ext uri="{9D8B030D-6E8A-4147-A177-3AD203B41FA5}">
                      <a16:colId xmlns:a16="http://schemas.microsoft.com/office/drawing/2014/main" val="3408290662"/>
                    </a:ext>
                  </a:extLst>
                </a:gridCol>
                <a:gridCol w="2756330">
                  <a:extLst>
                    <a:ext uri="{9D8B030D-6E8A-4147-A177-3AD203B41FA5}">
                      <a16:colId xmlns:a16="http://schemas.microsoft.com/office/drawing/2014/main" val="634125329"/>
                    </a:ext>
                  </a:extLst>
                </a:gridCol>
              </a:tblGrid>
              <a:tr h="25209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과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(</a:t>
                      </a:r>
                      <a:r>
                        <a:rPr lang="ko-KR" altLang="en-US" sz="1200" b="1" u="none" strike="noStrike" dirty="0">
                          <a:effectLst/>
                        </a:rPr>
                        <a:t>팀</a:t>
                      </a:r>
                      <a:r>
                        <a:rPr lang="en-US" altLang="ko-KR" sz="1200" b="1" u="none" strike="noStrike" dirty="0">
                          <a:effectLst/>
                        </a:rPr>
                        <a:t>)</a:t>
                      </a:r>
                      <a:endParaRPr lang="en-US" altLang="ko-KR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업무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대안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u="none" strike="noStrike" dirty="0">
                          <a:effectLst/>
                        </a:rPr>
                        <a:t>이유</a:t>
                      </a:r>
                      <a:endParaRPr lang="ko-KR" alt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4903693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팀 단위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현행</a:t>
                      </a:r>
                      <a:r>
                        <a:rPr lang="en-US" altLang="ko-KR" sz="1000" u="none" strike="noStrike">
                          <a:effectLst/>
                        </a:rPr>
                        <a:t>: 1</a:t>
                      </a:r>
                      <a:r>
                        <a:rPr lang="ko-KR" altLang="en-US" sz="1000" u="none" strike="noStrike">
                          <a:effectLst/>
                        </a:rPr>
                        <a:t>팀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조정</a:t>
                      </a:r>
                      <a:r>
                        <a:rPr lang="en-US" altLang="ko-KR" sz="1000" u="none" strike="noStrike">
                          <a:effectLst/>
                        </a:rPr>
                        <a:t>: 2</a:t>
                      </a:r>
                      <a:r>
                        <a:rPr lang="ko-KR" altLang="en-US" sz="1000" u="none" strike="noStrike">
                          <a:effectLst/>
                        </a:rPr>
                        <a:t>팀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행정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연구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의정활동 지원 강화를 위한 팀 분리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479927886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예산결산 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특별위원회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특별위원회 업무를 해당 상임위로 분리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연구지원인력 부재로 전문성 부족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990660949"/>
                  </a:ext>
                </a:extLst>
              </a:tr>
              <a:tr h="41516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예산결산 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특별위원회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특별위원회 업무를 해당 상임위로 분리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주체</a:t>
                      </a:r>
                      <a:r>
                        <a:rPr lang="en-US" altLang="ko-KR" sz="1000" u="none" strike="noStrike">
                          <a:effectLst/>
                        </a:rPr>
                        <a:t>: </a:t>
                      </a:r>
                      <a:r>
                        <a:rPr lang="ko-KR" altLang="en-US" sz="1000" u="none" strike="noStrike">
                          <a:effectLst/>
                        </a:rPr>
                        <a:t>상임위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정책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연구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r>
                        <a:rPr lang="ko-KR" altLang="en-US" sz="1000" u="none" strike="noStrike">
                          <a:effectLst/>
                        </a:rPr>
                        <a:t>지원인력 부재로 전문성 부족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220396011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입법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 분석 및 지원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입법담당관과 예산담당관으로 분리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세부적인 전문화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346703794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입법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 분석 및 지원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새로운 과단위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예산 분석 지원 전문화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530725746"/>
                  </a:ext>
                </a:extLst>
              </a:tr>
              <a:tr h="6190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입법검토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정책지원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입법지원팀→입법지원팀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정책지원팀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의회 고유의 입법기능을 강화해야 하나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입법지원 인력이 매우 부족 </a:t>
                      </a:r>
                      <a:r>
                        <a:rPr lang="en-US" altLang="ko-KR" sz="1000" u="none" strike="noStrike">
                          <a:effectLst/>
                        </a:rPr>
                        <a:t>/ </a:t>
                      </a:r>
                      <a:r>
                        <a:rPr lang="ko-KR" altLang="en-US" sz="1000" u="none" strike="noStrike">
                          <a:effectLst/>
                        </a:rPr>
                        <a:t>정책지원기능이 요구되나 전문인력 부재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624377683"/>
                  </a:ext>
                </a:extLst>
              </a:tr>
              <a:tr h="415168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예산팀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예산분석 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과 단위로 독립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심도있는 예산 분석을 위해 인력증원 및 과 단위로 독립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719032834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예산팀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예산 등 분석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과 단위로 분리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업무의 전문성 증대 위해 분리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84604928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입법팀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조례안 검토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과 단위로 분리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업무의 전문성 증대 위해 분리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200700389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정책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별도 과 단위 조직으로 독립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전문성과 역량 강화를 위한 별도 조직화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657625080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예산 분석 및 지원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과 단위로 독립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전문화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926949628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미디어 홍보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팀으로 독립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영상 컨텐츠 등 다양화된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홍부</a:t>
                      </a:r>
                      <a:r>
                        <a:rPr lang="ko-KR" altLang="en-US" sz="1000" u="none" strike="noStrike" dirty="0">
                          <a:effectLst/>
                        </a:rPr>
                        <a:t> 수단 강화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515940408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공보 및 홍보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미디어홍보팀과 공보팀으로 분리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보도와 홍보는 다른 업무로 전문화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790726743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홍보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새로운 과 단위로 분리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의회가 독립됨에 따라 홍보기능 강화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896978504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총무팀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회계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경리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계약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새로운 팀 단위로 독립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총무와 경리 업무 분리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687092591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총무팀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총무업무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업무확대로 팀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인사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조직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청사관리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홍보업무 강화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770343893"/>
                  </a:ext>
                </a:extLst>
              </a:tr>
              <a:tr h="211324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총무팀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총무업무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업무확대로 팀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인사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조직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청사관리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홍보업무 강화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129026746"/>
                  </a:ext>
                </a:extLst>
              </a:tr>
            </a:tbl>
          </a:graphicData>
        </a:graphic>
      </p:graphicFrame>
      <p:pic>
        <p:nvPicPr>
          <p:cNvPr id="25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38FB2F84-C983-4E47-9CDC-DEB68ED69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717748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-62-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5419" y="858915"/>
            <a:ext cx="2497800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조직 재설계 의견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확대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1B8700E4-AFA8-4689-B0E8-0DE6EBDAE948}"/>
              </a:ext>
            </a:extLst>
          </p:cNvPr>
          <p:cNvGraphicFramePr>
            <a:graphicFrameLocks noGrp="1"/>
          </p:cNvGraphicFramePr>
          <p:nvPr/>
        </p:nvGraphicFramePr>
        <p:xfrm>
          <a:off x="468462" y="1472288"/>
          <a:ext cx="9098230" cy="4656518"/>
        </p:xfrm>
        <a:graphic>
          <a:graphicData uri="http://schemas.openxmlformats.org/drawingml/2006/table">
            <a:tbl>
              <a:tblPr>
                <a:tableStyleId>{1FECB4D8-DB02-4DC6-A0A2-4F2EBAE1DC90}</a:tableStyleId>
              </a:tblPr>
              <a:tblGrid>
                <a:gridCol w="1641347">
                  <a:extLst>
                    <a:ext uri="{9D8B030D-6E8A-4147-A177-3AD203B41FA5}">
                      <a16:colId xmlns:a16="http://schemas.microsoft.com/office/drawing/2014/main" val="3168376115"/>
                    </a:ext>
                  </a:extLst>
                </a:gridCol>
                <a:gridCol w="1891299">
                  <a:extLst>
                    <a:ext uri="{9D8B030D-6E8A-4147-A177-3AD203B41FA5}">
                      <a16:colId xmlns:a16="http://schemas.microsoft.com/office/drawing/2014/main" val="2568446142"/>
                    </a:ext>
                  </a:extLst>
                </a:gridCol>
                <a:gridCol w="2782792">
                  <a:extLst>
                    <a:ext uri="{9D8B030D-6E8A-4147-A177-3AD203B41FA5}">
                      <a16:colId xmlns:a16="http://schemas.microsoft.com/office/drawing/2014/main" val="1327062422"/>
                    </a:ext>
                  </a:extLst>
                </a:gridCol>
                <a:gridCol w="2782792">
                  <a:extLst>
                    <a:ext uri="{9D8B030D-6E8A-4147-A177-3AD203B41FA5}">
                      <a16:colId xmlns:a16="http://schemas.microsoft.com/office/drawing/2014/main" val="3253119431"/>
                    </a:ext>
                  </a:extLst>
                </a:gridCol>
              </a:tblGrid>
              <a:tr h="20642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과</a:t>
                      </a:r>
                      <a:r>
                        <a:rPr lang="en-US" altLang="ko-KR" sz="1200" u="none" strike="noStrike" dirty="0">
                          <a:effectLst/>
                        </a:rPr>
                        <a:t>(</a:t>
                      </a:r>
                      <a:r>
                        <a:rPr lang="ko-KR" altLang="en-US" sz="1200" u="none" strike="noStrike" dirty="0">
                          <a:effectLst/>
                        </a:rPr>
                        <a:t>팀</a:t>
                      </a:r>
                      <a:r>
                        <a:rPr lang="en-US" altLang="ko-KR" sz="1200" u="none" strike="noStrike" dirty="0">
                          <a:effectLst/>
                        </a:rPr>
                        <a:t>)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업무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대안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이유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7374099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예산정책분석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</a:t>
                      </a:r>
                      <a:r>
                        <a:rPr lang="en-US" altLang="ko-KR" sz="1000" u="none" strike="noStrike" dirty="0">
                          <a:effectLst/>
                        </a:rPr>
                        <a:t>·</a:t>
                      </a:r>
                      <a:r>
                        <a:rPr lang="ko-KR" altLang="en-US" sz="1000" u="none" strike="noStrike" dirty="0">
                          <a:effectLst/>
                        </a:rPr>
                        <a:t>결산 분석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과단위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심도 있는 분석을 위한 전문인력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112380531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의사담당관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기록팀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회의록 작성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충원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교대근무 가능하도록 충원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538743741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의사담당관실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기록팀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속기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회의록 관리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회의록 업무량 고려하여 인원 증가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타시도와 비교하여 속기사 인원 부족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417009968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예산분석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상임위 별 </a:t>
                      </a:r>
                      <a:r>
                        <a:rPr lang="en-US" altLang="ko-KR" sz="1000" u="none" strike="noStrike">
                          <a:effectLst/>
                        </a:rPr>
                        <a:t>1</a:t>
                      </a:r>
                      <a:r>
                        <a:rPr lang="ko-KR" altLang="en-US" sz="1000" u="none" strike="noStrike">
                          <a:effectLst/>
                        </a:rPr>
                        <a:t>명의 인력 구성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의정활동 지원 필요성 증대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업무가 과중한 것에 비해 인력 부족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759497023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입법과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조례예산 분석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정책개발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입법정책 분석 전문가 증원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정책개발 기능 등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298014266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입법정책팀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지방자치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법제 및 제도 총괄지원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새로운 과단위로 독립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지방자치와 지방의회 발전을 위한 정책개발 및 연구수행 역할 강화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106221247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입법지원팀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자치법규 제정 및 개정 지원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인력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인력 부족으로 적극적이고 전문적인 지원 한계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681892268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예산심사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행정사무감사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조례 등 입법보좌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전문위원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명에 팀장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명을 팀장 </a:t>
                      </a:r>
                      <a:r>
                        <a:rPr lang="en-US" altLang="ko-KR" sz="1000" u="none" strike="noStrike" dirty="0">
                          <a:effectLst/>
                        </a:rPr>
                        <a:t>2</a:t>
                      </a:r>
                      <a:r>
                        <a:rPr lang="ko-KR" altLang="en-US" sz="1000" u="none" strike="noStrike" dirty="0">
                          <a:effectLst/>
                        </a:rPr>
                        <a:t>명으로 조정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한 팀에 업무가 지원하는 업무와 정책지원 업무로 분리되어야 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232065057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조례입법지원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행정이수감사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조정질문</a:t>
                      </a:r>
                      <a:r>
                        <a:rPr lang="en-US" altLang="ko-KR" sz="1000" u="none" strike="noStrike" dirty="0">
                          <a:effectLst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</a:rPr>
                        <a:t>건의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결의안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현행팀장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명→</a:t>
                      </a:r>
                      <a:r>
                        <a:rPr lang="en-US" altLang="ko-KR" sz="1000" u="none" strike="noStrike" dirty="0">
                          <a:effectLst/>
                        </a:rPr>
                        <a:t>2</a:t>
                      </a:r>
                      <a:r>
                        <a:rPr lang="ko-KR" altLang="en-US" sz="1000" u="none" strike="noStrike" dirty="0">
                          <a:effectLst/>
                        </a:rPr>
                        <a:t>명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효율적이고 원활한 보좌를 위하여 정책팀장 신설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60718512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예산심사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행정사무감사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조례 등 입법보좌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전문위원실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개 팀을 </a:t>
                      </a:r>
                      <a:r>
                        <a:rPr lang="en-US" altLang="ko-KR" sz="1000" u="none" strike="noStrike" dirty="0">
                          <a:effectLst/>
                        </a:rPr>
                        <a:t>2</a:t>
                      </a:r>
                      <a:r>
                        <a:rPr lang="ko-KR" altLang="en-US" sz="1000" u="none" strike="noStrike" dirty="0">
                          <a:effectLst/>
                        </a:rPr>
                        <a:t>개 팀으로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의전과 정책보좌간 업무가 상이함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783069176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예산심사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행정사무감사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조례 등 입법보좌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전문위원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명에 팀장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명을 팀장 </a:t>
                      </a:r>
                      <a:r>
                        <a:rPr lang="en-US" altLang="ko-KR" sz="1000" u="none" strike="noStrike" dirty="0">
                          <a:effectLst/>
                        </a:rPr>
                        <a:t>2</a:t>
                      </a:r>
                      <a:r>
                        <a:rPr lang="ko-KR" altLang="en-US" sz="1000" u="none" strike="noStrike" dirty="0">
                          <a:effectLst/>
                        </a:rPr>
                        <a:t>명으로 조정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한팀에</a:t>
                      </a:r>
                      <a:r>
                        <a:rPr lang="ko-KR" altLang="en-US" sz="1000" u="none" strike="noStrike" dirty="0">
                          <a:effectLst/>
                        </a:rPr>
                        <a:t> 지원과 정책업무가 분리되어야 함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272640818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예산심사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행정사무 감사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조례</a:t>
                      </a:r>
                      <a:r>
                        <a:rPr lang="en-US" altLang="ko-KR" sz="1000" u="none" strike="noStrike">
                          <a:effectLst/>
                        </a:rPr>
                        <a:t>·</a:t>
                      </a:r>
                      <a:r>
                        <a:rPr lang="ko-KR" altLang="en-US" sz="1000" u="none" strike="noStrike">
                          <a:effectLst/>
                        </a:rPr>
                        <a:t>건의 등 의정활동 지원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팀장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명을 </a:t>
                      </a:r>
                      <a:r>
                        <a:rPr lang="en-US" altLang="ko-KR" sz="1000" u="none" strike="noStrike" dirty="0">
                          <a:effectLst/>
                        </a:rPr>
                        <a:t>2</a:t>
                      </a:r>
                      <a:r>
                        <a:rPr lang="ko-KR" altLang="en-US" sz="1000" u="none" strike="noStrike" dirty="0">
                          <a:effectLst/>
                        </a:rPr>
                        <a:t>명으로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기존 팀에서 지원하는 업무에서 정책지원 업무를 별도 분리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622879482"/>
                  </a:ext>
                </a:extLst>
              </a:tr>
              <a:tr h="33995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 정책연구원</a:t>
                      </a:r>
                      <a:endParaRPr lang="en-US" altLang="ko-KR" sz="1000" u="none" strike="noStrike" dirty="0">
                        <a:effectLst/>
                      </a:endParaRPr>
                    </a:p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임 기제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의정활동 지원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정원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정책지원 전문인력 증가 흐름에 따른 정원 확대 필요 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의원 정수 </a:t>
                      </a:r>
                      <a:r>
                        <a:rPr lang="en-US" altLang="ko-KR" sz="1000" u="none" strike="noStrike" dirty="0">
                          <a:effectLst/>
                        </a:rPr>
                        <a:t>1/2 </a:t>
                      </a:r>
                      <a:r>
                        <a:rPr lang="ko-KR" altLang="en-US" sz="1000" u="none" strike="noStrike" dirty="0">
                          <a:effectLst/>
                        </a:rPr>
                        <a:t>수준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552422386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지방자치 </a:t>
                      </a:r>
                      <a:r>
                        <a:rPr lang="en-US" sz="1000" u="none" strike="noStrike" dirty="0">
                          <a:effectLst/>
                        </a:rPr>
                        <a:t>TF</a:t>
                      </a:r>
                      <a:r>
                        <a:rPr lang="ko-KR" altLang="en-US" sz="1000" u="none" strike="noStrike" dirty="0">
                          <a:effectLst/>
                        </a:rPr>
                        <a:t>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인사업무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인원증원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인사권 독립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314274809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총무과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인사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회계 </a:t>
                      </a:r>
                      <a:r>
                        <a:rPr lang="en-US" altLang="ko-KR" sz="1000" u="none" strike="noStrike">
                          <a:effectLst/>
                        </a:rPr>
                        <a:t>/ </a:t>
                      </a:r>
                      <a:r>
                        <a:rPr lang="ko-KR" altLang="en-US" sz="1000" u="none" strike="noStrike">
                          <a:effectLst/>
                        </a:rPr>
                        <a:t>복무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공보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업무확대에 따른 최소인원 증원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인사권 독립으로 홍보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공보 기능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46280260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총무과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청사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감사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인력증원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인사권 독립에 따른 업무량 증가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145626013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총무팀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총무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인사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정원 확대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조직 확대에 따른 업무량 증가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073896861"/>
                  </a:ext>
                </a:extLst>
              </a:tr>
              <a:tr h="17304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환경복지위원회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의정활동 지원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인력확충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임기제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 증원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보건복지 분야 업무 급증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민원</a:t>
                      </a:r>
                      <a:r>
                        <a:rPr lang="en-US" altLang="ko-KR" sz="1000" u="none" strike="noStrike" dirty="0">
                          <a:effectLst/>
                        </a:rPr>
                        <a:t>·</a:t>
                      </a:r>
                      <a:r>
                        <a:rPr lang="ko-KR" altLang="en-US" sz="1000" u="none" strike="noStrike" dirty="0">
                          <a:effectLst/>
                        </a:rPr>
                        <a:t>연구활동 증가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786141029"/>
                  </a:ext>
                </a:extLst>
              </a:tr>
            </a:tbl>
          </a:graphicData>
        </a:graphic>
      </p:graphicFrame>
      <p:pic>
        <p:nvPicPr>
          <p:cNvPr id="25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0F7A9010-A3D0-49A6-B334-4CBF5A0378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4569458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-63-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78001" y="846521"/>
            <a:ext cx="2497800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조직 재설계 의견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신설</a:t>
            </a: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46012993-0408-472B-9DB8-C5D1A1DEE22C}"/>
              </a:ext>
            </a:extLst>
          </p:cNvPr>
          <p:cNvGraphicFramePr>
            <a:graphicFrameLocks noGrp="1"/>
          </p:cNvGraphicFramePr>
          <p:nvPr/>
        </p:nvGraphicFramePr>
        <p:xfrm>
          <a:off x="468462" y="1487138"/>
          <a:ext cx="9230413" cy="4628000"/>
        </p:xfrm>
        <a:graphic>
          <a:graphicData uri="http://schemas.openxmlformats.org/drawingml/2006/table">
            <a:tbl>
              <a:tblPr>
                <a:tableStyleId>{1FECB4D8-DB02-4DC6-A0A2-4F2EBAE1DC90}</a:tableStyleId>
              </a:tblPr>
              <a:tblGrid>
                <a:gridCol w="1665193">
                  <a:extLst>
                    <a:ext uri="{9D8B030D-6E8A-4147-A177-3AD203B41FA5}">
                      <a16:colId xmlns:a16="http://schemas.microsoft.com/office/drawing/2014/main" val="1982808325"/>
                    </a:ext>
                  </a:extLst>
                </a:gridCol>
                <a:gridCol w="1918776">
                  <a:extLst>
                    <a:ext uri="{9D8B030D-6E8A-4147-A177-3AD203B41FA5}">
                      <a16:colId xmlns:a16="http://schemas.microsoft.com/office/drawing/2014/main" val="3974752292"/>
                    </a:ext>
                  </a:extLst>
                </a:gridCol>
                <a:gridCol w="2823222">
                  <a:extLst>
                    <a:ext uri="{9D8B030D-6E8A-4147-A177-3AD203B41FA5}">
                      <a16:colId xmlns:a16="http://schemas.microsoft.com/office/drawing/2014/main" val="1094653330"/>
                    </a:ext>
                  </a:extLst>
                </a:gridCol>
                <a:gridCol w="2823222">
                  <a:extLst>
                    <a:ext uri="{9D8B030D-6E8A-4147-A177-3AD203B41FA5}">
                      <a16:colId xmlns:a16="http://schemas.microsoft.com/office/drawing/2014/main" val="3575358197"/>
                    </a:ext>
                  </a:extLst>
                </a:gridCol>
              </a:tblGrid>
              <a:tr h="245869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과</a:t>
                      </a:r>
                      <a:r>
                        <a:rPr lang="en-US" altLang="ko-KR" sz="1200" u="none" strike="noStrike" dirty="0">
                          <a:effectLst/>
                        </a:rPr>
                        <a:t>(</a:t>
                      </a:r>
                      <a:r>
                        <a:rPr lang="ko-KR" altLang="en-US" sz="1200" u="none" strike="noStrike" dirty="0">
                          <a:effectLst/>
                        </a:rPr>
                        <a:t>팀</a:t>
                      </a:r>
                      <a:r>
                        <a:rPr lang="en-US" altLang="ko-KR" sz="1200" u="none" strike="noStrike" dirty="0">
                          <a:effectLst/>
                        </a:rPr>
                        <a:t>)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업무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대안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이유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64612672"/>
                  </a:ext>
                </a:extLst>
              </a:tr>
              <a:tr h="483036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5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상임위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5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상임위→</a:t>
                      </a:r>
                      <a:r>
                        <a:rPr lang="en-US" altLang="ko-KR" sz="1000" u="none" strike="noStrike" dirty="0">
                          <a:effectLst/>
                        </a:rPr>
                        <a:t>6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행자위 및 문건위 등은 업무량이 과다하므로 상임위 간 재조정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466162702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5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상임위 확대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</a:rPr>
                        <a:t>6</a:t>
                      </a:r>
                      <a:r>
                        <a:rPr lang="ko-KR" altLang="en-US" sz="1000" u="none" strike="noStrike">
                          <a:effectLst/>
                        </a:rPr>
                        <a:t>개 위원회로 개편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업무위원회 자율성 향상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809908981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의사담당관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민원팀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민원접수 및 처리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의사팀 민원업무를 분리하여 민원팀 신설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조직통합에 따른 민원 수요 증가 예상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921614342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정책업무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정책팀</a:t>
                      </a:r>
                      <a:r>
                        <a:rPr lang="ko-KR" altLang="en-US" sz="1000" u="none" strike="noStrike" dirty="0">
                          <a:effectLst/>
                        </a:rPr>
                        <a:t>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예산과 법령의 정책 대응팀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137924131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빅데이터분석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팀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빅데이터 활용 의정활동 지원 가능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090938078"/>
                  </a:ext>
                </a:extLst>
              </a:tr>
              <a:tr h="483036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정책지원팀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정책지원팀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정책지원인력 부재로 체계적이고 전문적인 정책 지원 애로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591168479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정책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팀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 난이도를 고려한 팀장 직위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017656117"/>
                  </a:ext>
                </a:extLst>
              </a:tr>
              <a:tr h="9573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행정지원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정책지원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행정지원팀과 정책지원팀으로 분리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전문위원실은 과 단위 기구로 상임위 의사진행 및 예</a:t>
                      </a:r>
                      <a:r>
                        <a:rPr lang="en-US" altLang="ko-KR" sz="1000" u="none" strike="noStrike" dirty="0">
                          <a:effectLst/>
                        </a:rPr>
                        <a:t>·</a:t>
                      </a:r>
                      <a:r>
                        <a:rPr lang="ko-KR" altLang="en-US" sz="1000" u="none" strike="noStrike" dirty="0">
                          <a:effectLst/>
                        </a:rPr>
                        <a:t>결산 지원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공식행사 등 행정적 지원과 도정질문</a:t>
                      </a:r>
                      <a:r>
                        <a:rPr lang="en-US" altLang="ko-KR" sz="1000" u="none" strike="noStrike" dirty="0">
                          <a:effectLst/>
                        </a:rPr>
                        <a:t>, 5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분발언</a:t>
                      </a:r>
                      <a:r>
                        <a:rPr lang="ko-KR" altLang="en-US" sz="1000" u="none" strike="noStrike" dirty="0">
                          <a:effectLst/>
                        </a:rPr>
                        <a:t> 건의 결의안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조례 개정 등 정책 지원이 </a:t>
                      </a:r>
                      <a:r>
                        <a:rPr lang="en-US" altLang="ko-KR" sz="1000" u="none" strike="noStrike" dirty="0">
                          <a:effectLst/>
                        </a:rPr>
                        <a:t>2</a:t>
                      </a:r>
                      <a:r>
                        <a:rPr lang="ko-KR" altLang="en-US" sz="1000" u="none" strike="noStrike" dirty="0">
                          <a:effectLst/>
                        </a:rPr>
                        <a:t>개팀으로 분리될 필요가 있음 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640682238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팀 단위로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시작→과</a:t>
                      </a:r>
                      <a:r>
                        <a:rPr lang="ko-KR" altLang="en-US" sz="1000" u="none" strike="noStrike" dirty="0">
                          <a:effectLst/>
                        </a:rPr>
                        <a:t> 단위로 확장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의회 독립에 따른 예산 독립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62389714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지출경리업무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팀 단위로 독립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의회 독립에 따른 지출부서 신설 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971578788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인사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새로운 팀 단위 신설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도의회사무처의 독립적인 인재 채용 및 인사 배치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532578621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대외홍보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과단위</a:t>
                      </a:r>
                      <a:r>
                        <a:rPr lang="ko-KR" altLang="en-US" sz="1000" u="none" strike="noStrike" dirty="0">
                          <a:effectLst/>
                        </a:rPr>
                        <a:t> 분리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홍보의 비중이 날로 커짐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04626132"/>
                  </a:ext>
                </a:extLst>
              </a:tr>
              <a:tr h="245869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특별위원회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특별위원회팀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과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특별위 신설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특위 운영 전문성 제고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954652307"/>
                  </a:ext>
                </a:extLst>
              </a:tr>
            </a:tbl>
          </a:graphicData>
        </a:graphic>
      </p:graphicFrame>
      <p:pic>
        <p:nvPicPr>
          <p:cNvPr id="25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24096E71-33FD-4018-8A39-2772BD1D0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3084656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-64-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52756" y="846521"/>
            <a:ext cx="3238387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조직 재설계 의견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이관 및 축소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CB82C028-8695-420A-8B6D-6E3718040EF2}"/>
              </a:ext>
            </a:extLst>
          </p:cNvPr>
          <p:cNvGraphicFramePr>
            <a:graphicFrameLocks noGrp="1"/>
          </p:cNvGraphicFramePr>
          <p:nvPr/>
        </p:nvGraphicFramePr>
        <p:xfrm>
          <a:off x="468462" y="1577338"/>
          <a:ext cx="9230413" cy="4444607"/>
        </p:xfrm>
        <a:graphic>
          <a:graphicData uri="http://schemas.openxmlformats.org/drawingml/2006/table">
            <a:tbl>
              <a:tblPr>
                <a:tableStyleId>{1FECB4D8-DB02-4DC6-A0A2-4F2EBAE1DC90}</a:tableStyleId>
              </a:tblPr>
              <a:tblGrid>
                <a:gridCol w="1665193">
                  <a:extLst>
                    <a:ext uri="{9D8B030D-6E8A-4147-A177-3AD203B41FA5}">
                      <a16:colId xmlns:a16="http://schemas.microsoft.com/office/drawing/2014/main" val="3727627269"/>
                    </a:ext>
                  </a:extLst>
                </a:gridCol>
                <a:gridCol w="1918776">
                  <a:extLst>
                    <a:ext uri="{9D8B030D-6E8A-4147-A177-3AD203B41FA5}">
                      <a16:colId xmlns:a16="http://schemas.microsoft.com/office/drawing/2014/main" val="2728176771"/>
                    </a:ext>
                  </a:extLst>
                </a:gridCol>
                <a:gridCol w="2823222">
                  <a:extLst>
                    <a:ext uri="{9D8B030D-6E8A-4147-A177-3AD203B41FA5}">
                      <a16:colId xmlns:a16="http://schemas.microsoft.com/office/drawing/2014/main" val="3826711418"/>
                    </a:ext>
                  </a:extLst>
                </a:gridCol>
                <a:gridCol w="2823222">
                  <a:extLst>
                    <a:ext uri="{9D8B030D-6E8A-4147-A177-3AD203B41FA5}">
                      <a16:colId xmlns:a16="http://schemas.microsoft.com/office/drawing/2014/main" val="3047601527"/>
                    </a:ext>
                  </a:extLst>
                </a:gridCol>
              </a:tblGrid>
              <a:tr h="187403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과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팀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</a:rPr>
                        <a:t>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대안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</a:rPr>
                        <a:t>이유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57654357"/>
                  </a:ext>
                </a:extLst>
              </a:tr>
              <a:tr h="36817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5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의원연구단체 운영업무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입법정책담당관실 입법지원팀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취합 업무만 할 것이 아니라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실질적으로 연구단체 운영토록 함 </a:t>
                      </a:r>
                      <a:r>
                        <a:rPr lang="en-US" altLang="ko-KR" sz="1000" u="none" strike="noStrike" dirty="0">
                          <a:effectLst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</a:rPr>
                        <a:t>업무량 고려하여 </a:t>
                      </a:r>
                      <a:r>
                        <a:rPr lang="en-US" altLang="ko-KR" sz="1000" u="none" strike="noStrike" dirty="0">
                          <a:effectLst/>
                        </a:rPr>
                        <a:t>1</a:t>
                      </a:r>
                      <a:r>
                        <a:rPr lang="ko-KR" altLang="en-US" sz="1000" u="none" strike="noStrike" dirty="0">
                          <a:effectLst/>
                        </a:rPr>
                        <a:t>명 증원</a:t>
                      </a:r>
                      <a:r>
                        <a:rPr lang="en-US" altLang="ko-KR" sz="1000" u="none" strike="noStrike" dirty="0">
                          <a:effectLst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908155452"/>
                  </a:ext>
                </a:extLst>
              </a:tr>
              <a:tr h="368173"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5</a:t>
                      </a:r>
                      <a:r>
                        <a:rPr lang="ko-KR" altLang="en-US" sz="1000" u="none" strike="noStrike" dirty="0">
                          <a:effectLst/>
                        </a:rPr>
                        <a:t>개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비용추계업무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입법정책담당관실 예산정책분석팀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사무분장에 비용추계는 예산분석팀으로 되어있음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업무량 고려하여 </a:t>
                      </a:r>
                      <a:r>
                        <a:rPr lang="en-US" altLang="ko-KR" sz="1000" u="none" strike="noStrike">
                          <a:effectLst/>
                        </a:rPr>
                        <a:t>1</a:t>
                      </a:r>
                      <a:r>
                        <a:rPr lang="ko-KR" altLang="en-US" sz="1000" u="none" strike="noStrike">
                          <a:effectLst/>
                        </a:rPr>
                        <a:t>명 증원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542506896"/>
                  </a:ext>
                </a:extLst>
              </a:tr>
              <a:tr h="368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각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의원발의 조례지원 관련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각 상임위→입법정책담당관 입법지원팀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입법지원팀 성격에 맞게 의원발의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조례지원 관련 업무 수행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734698888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각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의원발의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도례</a:t>
                      </a:r>
                      <a:r>
                        <a:rPr lang="ko-KR" altLang="en-US" sz="1000" u="none" strike="noStrike" dirty="0">
                          <a:effectLst/>
                        </a:rPr>
                        <a:t> 제정 및 검토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입법담당관실로 이관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부서 성격에 맞는 역할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997051664"/>
                  </a:ext>
                </a:extLst>
              </a:tr>
              <a:tr h="368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예결수석전문위원실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일반특위 운영업무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소관상임위에서 추진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전문성이 있는 각 소관상임위에서 특위 업무를 내실있게 추진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740160660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예결수석전문위원실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일반특위 운영업무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주된 상임위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전문성 부족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예산이 주된 업무임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252528656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의사담당관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민원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총무담당관 이관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행후 조직 확대시 민원 성격 다양화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857684820"/>
                  </a:ext>
                </a:extLst>
              </a:tr>
              <a:tr h="72971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의사담당관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의사팀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민원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답변 취합 및 홈페이지 업로드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총무과 총무팀 서무 업무로 이관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 예고로 인한 조례안 관련 민원 외에도 단순 민원이 접수되기도 하고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단순 취합이나 상임위 배분 역할만 하고 있어서 기존 취합 업무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총무담당관실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r>
                        <a:rPr lang="ko-KR" altLang="en-US" sz="1000" u="none" strike="noStrike">
                          <a:effectLst/>
                        </a:rPr>
                        <a:t>에 더해서 수행하는 것도 무리가 없어보임</a:t>
                      </a:r>
                      <a:r>
                        <a:rPr lang="en-US" altLang="ko-KR" sz="1000" u="none" strike="noStrike">
                          <a:effectLst/>
                        </a:rPr>
                        <a:t>.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619240338"/>
                  </a:ext>
                </a:extLst>
              </a:tr>
              <a:tr h="36817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의사담당관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의사팀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의사중계시스템 운영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방송</a:t>
                      </a:r>
                      <a:r>
                        <a:rPr lang="en-US" altLang="ko-KR" sz="1000" u="none" strike="noStrike" dirty="0">
                          <a:effectLst/>
                        </a:rPr>
                        <a:t>·</a:t>
                      </a:r>
                      <a:r>
                        <a:rPr lang="ko-KR" altLang="en-US" sz="1000" u="none" strike="noStrike" dirty="0">
                          <a:effectLst/>
                        </a:rPr>
                        <a:t>통신 음향 장비 관리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의사팀→총무담당관</a:t>
                      </a:r>
                      <a:r>
                        <a:rPr lang="ko-KR" altLang="en-US" sz="1000" u="none" strike="noStrike" dirty="0">
                          <a:effectLst/>
                        </a:rPr>
                        <a:t>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 연계성 고려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8227979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 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예산정책분석업무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예산정책분석팀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업무→예산결산수석전문위원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효율적인 업무 추진을 위해 업무 이관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859851436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 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예산정책분석업무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예산정책분석팀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업무→예산결산수석전문위원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효율적인 업무 추진을 위해 업무 이관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54858769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공보팀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홍보업무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인원 축소 및 업무 재조정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업무량에 비해 과다한 인원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037316829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정책홍보팀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홍보지원업무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인원 축소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업무량에 비해 과다한 인원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286523008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총무팀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의회 지원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인원 축소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업무량에 비해 과다한 인원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405937981"/>
                  </a:ext>
                </a:extLst>
              </a:tr>
              <a:tr h="187403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총무담당관 총무팀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의회지원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인원 축소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업무량에 비해 과다한 인원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854342952"/>
                  </a:ext>
                </a:extLst>
              </a:tr>
            </a:tbl>
          </a:graphicData>
        </a:graphic>
      </p:graphicFrame>
      <p:pic>
        <p:nvPicPr>
          <p:cNvPr id="25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AAE06745-63B2-4B55-A3B5-648055F25D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77614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-65-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32284" y="846521"/>
            <a:ext cx="269977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5.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조직 재설계 의견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_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통폐합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2AAA0BCF-EC45-4B16-AF5F-7BA6D7310136}"/>
              </a:ext>
            </a:extLst>
          </p:cNvPr>
          <p:cNvGraphicFramePr>
            <a:graphicFrameLocks noGrp="1"/>
          </p:cNvGraphicFramePr>
          <p:nvPr/>
        </p:nvGraphicFramePr>
        <p:xfrm>
          <a:off x="334887" y="1400706"/>
          <a:ext cx="9363988" cy="4742596"/>
        </p:xfrm>
        <a:graphic>
          <a:graphicData uri="http://schemas.openxmlformats.org/drawingml/2006/table">
            <a:tbl>
              <a:tblPr>
                <a:tableStyleId>{1FECB4D8-DB02-4DC6-A0A2-4F2EBAE1DC90}</a:tableStyleId>
              </a:tblPr>
              <a:tblGrid>
                <a:gridCol w="1689291">
                  <a:extLst>
                    <a:ext uri="{9D8B030D-6E8A-4147-A177-3AD203B41FA5}">
                      <a16:colId xmlns:a16="http://schemas.microsoft.com/office/drawing/2014/main" val="148823534"/>
                    </a:ext>
                  </a:extLst>
                </a:gridCol>
                <a:gridCol w="1946543">
                  <a:extLst>
                    <a:ext uri="{9D8B030D-6E8A-4147-A177-3AD203B41FA5}">
                      <a16:colId xmlns:a16="http://schemas.microsoft.com/office/drawing/2014/main" val="4046609992"/>
                    </a:ext>
                  </a:extLst>
                </a:gridCol>
                <a:gridCol w="2864077">
                  <a:extLst>
                    <a:ext uri="{9D8B030D-6E8A-4147-A177-3AD203B41FA5}">
                      <a16:colId xmlns:a16="http://schemas.microsoft.com/office/drawing/2014/main" val="606316928"/>
                    </a:ext>
                  </a:extLst>
                </a:gridCol>
                <a:gridCol w="2864077">
                  <a:extLst>
                    <a:ext uri="{9D8B030D-6E8A-4147-A177-3AD203B41FA5}">
                      <a16:colId xmlns:a16="http://schemas.microsoft.com/office/drawing/2014/main" val="4211754262"/>
                    </a:ext>
                  </a:extLst>
                </a:gridCol>
              </a:tblGrid>
              <a:tr h="196177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과</a:t>
                      </a:r>
                      <a:r>
                        <a:rPr lang="en-US" altLang="ko-KR" sz="1200" u="none" strike="noStrike" dirty="0">
                          <a:effectLst/>
                        </a:rPr>
                        <a:t>(</a:t>
                      </a:r>
                      <a:r>
                        <a:rPr lang="ko-KR" altLang="en-US" sz="1200" u="none" strike="noStrike" dirty="0">
                          <a:effectLst/>
                        </a:rPr>
                        <a:t>팀</a:t>
                      </a:r>
                      <a:r>
                        <a:rPr lang="en-US" altLang="ko-KR" sz="1200" u="none" strike="noStrike" dirty="0">
                          <a:effectLst/>
                        </a:rPr>
                        <a:t>)</a:t>
                      </a:r>
                      <a:endParaRPr lang="en-US" altLang="ko-KR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업무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대안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effectLst/>
                        </a:rPr>
                        <a:t>이유</a:t>
                      </a:r>
                      <a:endParaRPr lang="ko-KR" altLang="en-US" sz="12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>
                    <a:solidFill>
                      <a:srgbClr val="CC9A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1653131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상임위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회의진행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정책지원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상임위법 업무량 분석 후 업무 조정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행자위</a:t>
                      </a:r>
                      <a:r>
                        <a:rPr lang="ko-KR" altLang="en-US" sz="1000" u="none" strike="noStrike" dirty="0">
                          <a:effectLst/>
                        </a:rPr>
                        <a:t> 분리 등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상임위 간 업무량 조정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169312712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예산결산 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전체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운영수석전문위원과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업무량 고려햐여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727249245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예산결산 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예결산</a:t>
                      </a:r>
                      <a:r>
                        <a:rPr lang="ko-KR" altLang="en-US" sz="1000" u="none" strike="noStrike" dirty="0">
                          <a:effectLst/>
                        </a:rPr>
                        <a:t> 심사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입법정책담당관 예산분석팀과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같은 분야 업무 추진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025578038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예산결산수석전문위원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예결산</a:t>
                      </a:r>
                      <a:r>
                        <a:rPr lang="ko-KR" altLang="en-US" sz="1000" u="none" strike="noStrike" dirty="0">
                          <a:effectLst/>
                        </a:rPr>
                        <a:t> 심사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입법정책담당관 예산분석팀과 통합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주체</a:t>
                      </a:r>
                      <a:r>
                        <a:rPr lang="en-US" altLang="ko-KR" sz="1000" u="none" strike="noStrike">
                          <a:effectLst/>
                        </a:rPr>
                        <a:t>: </a:t>
                      </a:r>
                      <a:r>
                        <a:rPr lang="ko-KR" altLang="en-US" sz="1000" u="none" strike="noStrike">
                          <a:effectLst/>
                        </a:rPr>
                        <a:t>예결위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같은 분야 업무 추진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783246066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예산분석팀 </a:t>
                      </a:r>
                      <a:r>
                        <a:rPr lang="en-US" altLang="ko-KR" sz="1000" u="none" strike="noStrike" dirty="0">
                          <a:effectLst/>
                        </a:rPr>
                        <a:t>&amp; </a:t>
                      </a:r>
                      <a:r>
                        <a:rPr lang="ko-KR" altLang="en-US" sz="1000" u="none" strike="noStrike" dirty="0">
                          <a:effectLst/>
                        </a:rPr>
                        <a:t>예결위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예결위로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 중복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562359980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운영수석전문위원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운영위원회 운영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총무담당관으로 통합운영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업무연계성 및 효율성 고려하여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907611605"/>
                  </a:ext>
                </a:extLst>
              </a:tr>
              <a:tr h="798972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운영수석전문위원 </a:t>
                      </a:r>
                      <a:r>
                        <a:rPr lang="en-US" altLang="ko-KR" sz="1000" u="none" strike="noStrike" dirty="0">
                          <a:effectLst/>
                        </a:rPr>
                        <a:t>&amp; </a:t>
                      </a:r>
                    </a:p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예산결산수석전문위원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의회운영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윤리특위 </a:t>
                      </a:r>
                      <a:r>
                        <a:rPr lang="en-US" altLang="ko-KR" sz="1000" u="none" strike="noStrike" dirty="0">
                          <a:effectLst/>
                        </a:rPr>
                        <a:t>/ </a:t>
                      </a:r>
                      <a:r>
                        <a:rPr lang="ko-KR" altLang="en-US" sz="1000" u="none" strike="noStrike" dirty="0">
                          <a:effectLst/>
                        </a:rPr>
                        <a:t>예결특위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일반특위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altLang="ko-KR" sz="1000" u="none" strike="noStrike">
                          <a:effectLst/>
                        </a:rPr>
                        <a:t>1</a:t>
                      </a:r>
                      <a:r>
                        <a:rPr lang="ko-KR" altLang="en-US" sz="1000" u="none" strike="noStrike">
                          <a:effectLst/>
                        </a:rPr>
                        <a:t>개과로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예결특위의 경우 분석기능이 없고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일반특위활동이 활발하지 않아 지원역할이 미비함</a:t>
                      </a:r>
                      <a:r>
                        <a:rPr lang="en-US" altLang="ko-KR" sz="1000" u="none" strike="noStrike">
                          <a:effectLst/>
                        </a:rPr>
                        <a:t>. </a:t>
                      </a:r>
                      <a:r>
                        <a:rPr lang="ko-KR" altLang="en-US" sz="1000" u="none" strike="noStrike">
                          <a:effectLst/>
                        </a:rPr>
                        <a:t>예산관련 회기에만 활동하여 예산이 없는 회기 시에는 상시업무가 없다고 보여짐</a:t>
                      </a:r>
                      <a:r>
                        <a:rPr lang="en-US" altLang="ko-KR" sz="1000" u="none" strike="noStrike">
                          <a:effectLst/>
                        </a:rPr>
                        <a:t>. </a:t>
                      </a:r>
                      <a:r>
                        <a:rPr lang="ko-KR" altLang="en-US" sz="1000" u="none" strike="noStrike">
                          <a:effectLst/>
                        </a:rPr>
                        <a:t>그에 비해 구성인력은 타부서에 비해 과다한 편으로 보임</a:t>
                      </a:r>
                      <a:r>
                        <a:rPr lang="en-US" altLang="ko-KR" sz="1000" u="none" strike="noStrike">
                          <a:effectLst/>
                        </a:rPr>
                        <a:t>.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151028518"/>
                  </a:ext>
                </a:extLst>
              </a:tr>
              <a:tr h="32308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운영수석전문위원 </a:t>
                      </a:r>
                      <a:r>
                        <a:rPr lang="en-US" altLang="ko-KR" sz="1000" u="none" strike="noStrike" dirty="0">
                          <a:effectLst/>
                        </a:rPr>
                        <a:t>&amp; </a:t>
                      </a:r>
                    </a:p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예산결산수석전문위원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운영위</a:t>
                      </a:r>
                      <a:r>
                        <a:rPr lang="ko-KR" altLang="en-US" sz="1000" u="none" strike="noStrike" dirty="0">
                          <a:effectLst/>
                        </a:rPr>
                        <a:t> 관련 업무 </a:t>
                      </a:r>
                      <a:r>
                        <a:rPr lang="en-US" altLang="ko-KR" sz="1000" u="none" strike="noStrike" dirty="0">
                          <a:effectLst/>
                        </a:rPr>
                        <a:t>&amp; </a:t>
                      </a:r>
                      <a:r>
                        <a:rPr lang="ko-KR" altLang="en-US" sz="1000" u="none" strike="noStrike" dirty="0">
                          <a:effectLst/>
                        </a:rPr>
                        <a:t>예결위 관련 업무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 err="1">
                          <a:effectLst/>
                        </a:rPr>
                        <a:t>과단위</a:t>
                      </a:r>
                      <a:r>
                        <a:rPr lang="ko-KR" altLang="en-US" sz="1000" u="none" strike="noStrike" dirty="0">
                          <a:effectLst/>
                        </a:rPr>
                        <a:t> 조직을 통합하여 팀으로 운영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 연계성과 업무량을 고려할 때 통합 필요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476749397"/>
                  </a:ext>
                </a:extLst>
              </a:tr>
              <a:tr h="32308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운영수석전문위원 </a:t>
                      </a:r>
                      <a:r>
                        <a:rPr lang="en-US" altLang="ko-KR" sz="1000" u="none" strike="noStrike" dirty="0">
                          <a:effectLst/>
                        </a:rPr>
                        <a:t>&amp; </a:t>
                      </a:r>
                    </a:p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예산결산수석전문위원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　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운영위와 예결위 통합</a:t>
                      </a:r>
                      <a:r>
                        <a:rPr lang="en-US" altLang="ko-KR" sz="1000" u="none" strike="noStrike" dirty="0">
                          <a:effectLst/>
                        </a:rPr>
                        <a:t>=</a:t>
                      </a:r>
                      <a:r>
                        <a:rPr lang="ko-KR" altLang="en-US" sz="1000" u="none" strike="noStrike" dirty="0">
                          <a:effectLst/>
                        </a:rPr>
                        <a:t>운영예결전문위원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예결위의 경우 연중 운영하지 않음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예산심의 필요시에만 운영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680749117"/>
                  </a:ext>
                </a:extLst>
              </a:tr>
              <a:tr h="32308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운영전문위원실 </a:t>
                      </a:r>
                      <a:r>
                        <a:rPr lang="en-US" altLang="ko-KR" sz="1000" u="none" strike="noStrike" dirty="0">
                          <a:effectLst/>
                        </a:rPr>
                        <a:t>&amp;</a:t>
                      </a:r>
                    </a:p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예결위위원실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의회 운영과 예결산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기능 통합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의원회 운영 효율성 증대 위해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4092738091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 담당관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입법지원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상임위 입법지원 업무와 구분 어려움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 중복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현행 입법팀 업무 불명확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115951863"/>
                  </a:ext>
                </a:extLst>
              </a:tr>
              <a:tr h="32308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 담당관 </a:t>
                      </a:r>
                      <a:endParaRPr lang="en-US" altLang="ko-KR" sz="1000" u="none" strike="noStrike" dirty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예산정책분석팀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예결산 분석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예산결산 수석전문위원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 중복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1009163664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입법정책관 예산정책분석팀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 분석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예결위와 통합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예결위 업무와 중복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보완 관계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3051099081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예결위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예산분석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예결위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통합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업무 중복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707459861"/>
                  </a:ext>
                </a:extLst>
              </a:tr>
              <a:tr h="32308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</a:t>
                      </a:r>
                      <a:endParaRPr lang="en-US" altLang="ko-KR" sz="1000" u="none" strike="noStrike" dirty="0">
                        <a:effectLst/>
                      </a:endParaRPr>
                    </a:p>
                    <a:p>
                      <a:pPr algn="l" fontAlgn="ctr"/>
                      <a:r>
                        <a:rPr lang="en-US" altLang="ko-KR" sz="1000" u="none" strike="noStrike" dirty="0">
                          <a:effectLst/>
                        </a:rPr>
                        <a:t> </a:t>
                      </a:r>
                      <a:r>
                        <a:rPr lang="ko-KR" altLang="en-US" sz="1000" u="none" strike="noStrike" dirty="0">
                          <a:effectLst/>
                        </a:rPr>
                        <a:t>예산정책분석팀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예결산 분석 등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예산결산 수석전문위원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 중복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이원화 불필요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260126382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예산지원팀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</a:t>
                      </a:r>
                      <a:r>
                        <a:rPr lang="en-US" altLang="ko-KR" sz="1000" u="none" strike="noStrike">
                          <a:effectLst/>
                        </a:rPr>
                        <a:t>, </a:t>
                      </a:r>
                      <a:r>
                        <a:rPr lang="ko-KR" altLang="en-US" sz="1000" u="none" strike="noStrike">
                          <a:effectLst/>
                        </a:rPr>
                        <a:t>결산 분석  및 운영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예산분석팀과 예결위원회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 연계하여 효율성 증대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2124181093"/>
                  </a:ext>
                </a:extLst>
              </a:tr>
              <a:tr h="32308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입법정책담당관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입법팀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입법지원 업무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입법팀의 입법지원업무와 상임위 입법지원업무 조정 필요 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입법팀 업무로 통합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 중복</a:t>
                      </a:r>
                      <a:r>
                        <a:rPr lang="en-US" altLang="ko-KR" sz="1000" u="none" strike="noStrike" dirty="0">
                          <a:effectLst/>
                        </a:rPr>
                        <a:t>, </a:t>
                      </a:r>
                      <a:r>
                        <a:rPr lang="ko-KR" altLang="en-US" sz="1000" u="none" strike="noStrike" dirty="0">
                          <a:effectLst/>
                        </a:rPr>
                        <a:t>현행 </a:t>
                      </a:r>
                      <a:r>
                        <a:rPr lang="ko-KR" altLang="en-US" sz="1000" u="none" strike="noStrike" dirty="0" err="1">
                          <a:effectLst/>
                        </a:rPr>
                        <a:t>입법팀</a:t>
                      </a:r>
                      <a:r>
                        <a:rPr lang="ko-KR" altLang="en-US" sz="1000" u="none" strike="noStrike" dirty="0">
                          <a:effectLst/>
                        </a:rPr>
                        <a:t> 업무 불명확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772327693"/>
                  </a:ext>
                </a:extLst>
              </a:tr>
              <a:tr h="164451"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 전문위원실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정책연구 업무</a:t>
                      </a:r>
                      <a:r>
                        <a:rPr lang="en-US" altLang="ko-KR" sz="1000" u="none" strike="noStrike">
                          <a:effectLst/>
                        </a:rPr>
                        <a:t>(</a:t>
                      </a:r>
                      <a:r>
                        <a:rPr lang="ko-KR" altLang="en-US" sz="1000" u="none" strike="noStrike">
                          <a:effectLst/>
                        </a:rPr>
                        <a:t>조례</a:t>
                      </a:r>
                      <a:r>
                        <a:rPr lang="en-US" altLang="ko-KR" sz="1000" u="none" strike="noStrike">
                          <a:effectLst/>
                        </a:rPr>
                        <a:t>)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>
                          <a:effectLst/>
                        </a:rPr>
                        <a:t>입법정책담당관 예산분석팀과 통합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00" u="none" strike="noStrike" dirty="0">
                          <a:effectLst/>
                        </a:rPr>
                        <a:t>업무연계성 고려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5592" marR="5592" marT="5592" marB="0" anchor="ctr"/>
                </a:tc>
                <a:extLst>
                  <a:ext uri="{0D108BD9-81ED-4DB2-BD59-A6C34878D82A}">
                    <a16:rowId xmlns:a16="http://schemas.microsoft.com/office/drawing/2014/main" val="768497676"/>
                  </a:ext>
                </a:extLst>
              </a:tr>
            </a:tbl>
          </a:graphicData>
        </a:graphic>
      </p:graphicFrame>
      <p:pic>
        <p:nvPicPr>
          <p:cNvPr id="25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19DBF724-4BFB-463D-91EC-6F67F93AD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566104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직무분석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-66-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83189" y="846521"/>
            <a:ext cx="1252266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6.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인력추계</a:t>
            </a: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B3572F31-0112-42D3-BACA-487EBD3BA5A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4959864"/>
              </p:ext>
            </p:extLst>
          </p:nvPr>
        </p:nvGraphicFramePr>
        <p:xfrm>
          <a:off x="1118557" y="1708334"/>
          <a:ext cx="7685226" cy="12510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75760">
                  <a:extLst>
                    <a:ext uri="{9D8B030D-6E8A-4147-A177-3AD203B41FA5}">
                      <a16:colId xmlns:a16="http://schemas.microsoft.com/office/drawing/2014/main" val="127608013"/>
                    </a:ext>
                  </a:extLst>
                </a:gridCol>
                <a:gridCol w="1275760">
                  <a:extLst>
                    <a:ext uri="{9D8B030D-6E8A-4147-A177-3AD203B41FA5}">
                      <a16:colId xmlns:a16="http://schemas.microsoft.com/office/drawing/2014/main" val="2422359054"/>
                    </a:ext>
                  </a:extLst>
                </a:gridCol>
                <a:gridCol w="1275760">
                  <a:extLst>
                    <a:ext uri="{9D8B030D-6E8A-4147-A177-3AD203B41FA5}">
                      <a16:colId xmlns:a16="http://schemas.microsoft.com/office/drawing/2014/main" val="3719372042"/>
                    </a:ext>
                  </a:extLst>
                </a:gridCol>
                <a:gridCol w="1306426">
                  <a:extLst>
                    <a:ext uri="{9D8B030D-6E8A-4147-A177-3AD203B41FA5}">
                      <a16:colId xmlns:a16="http://schemas.microsoft.com/office/drawing/2014/main" val="188935965"/>
                    </a:ext>
                  </a:extLst>
                </a:gridCol>
                <a:gridCol w="1275760">
                  <a:extLst>
                    <a:ext uri="{9D8B030D-6E8A-4147-A177-3AD203B41FA5}">
                      <a16:colId xmlns:a16="http://schemas.microsoft.com/office/drawing/2014/main" val="1332422908"/>
                    </a:ext>
                  </a:extLst>
                </a:gridCol>
                <a:gridCol w="1275760">
                  <a:extLst>
                    <a:ext uri="{9D8B030D-6E8A-4147-A177-3AD203B41FA5}">
                      <a16:colId xmlns:a16="http://schemas.microsoft.com/office/drawing/2014/main" val="2006719002"/>
                    </a:ext>
                  </a:extLst>
                </a:gridCol>
              </a:tblGrid>
              <a:tr h="625546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현재 부서</a:t>
                      </a:r>
                      <a:endParaRPr lang="en-US" altLang="ko-KR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인원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(A)*</a:t>
                      </a:r>
                      <a:endParaRPr lang="ko-KR" altLang="en-US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연간 실제</a:t>
                      </a:r>
                    </a:p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출근일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(B)</a:t>
                      </a:r>
                      <a:endParaRPr lang="ko-KR" altLang="en-US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일일 평균</a:t>
                      </a:r>
                    </a:p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근무시간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(C)</a:t>
                      </a:r>
                      <a:endParaRPr lang="ko-KR" altLang="en-US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연간 </a:t>
                      </a:r>
                      <a:endParaRPr lang="en-US" altLang="ko-KR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300" b="1" kern="1200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총업무량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(D)</a:t>
                      </a:r>
                    </a:p>
                    <a:p>
                      <a:pPr algn="ctr" fontAlgn="ctr"/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en-US" altLang="ko-KR" sz="1300" b="1" kern="1200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B</a:t>
                      </a:r>
                      <a:r>
                        <a:rPr lang="en-US" altLang="ko-KR" sz="1300" b="1" kern="1200" dirty="0" err="1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  <a:cs typeface="+mn-cs"/>
                        </a:rPr>
                        <a:t>ⅹ</a:t>
                      </a:r>
                      <a:r>
                        <a:rPr lang="en-US" altLang="ko-KR" sz="1300" b="1" kern="1200" dirty="0" err="1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C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  <a:endParaRPr lang="ko-KR" altLang="en-US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업무량 대비 </a:t>
                      </a:r>
                    </a:p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부족인원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(E)** </a:t>
                      </a:r>
                      <a:endParaRPr lang="ko-KR" altLang="en-US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향후 </a:t>
                      </a:r>
                      <a:endParaRPr lang="en-US" altLang="ko-KR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필수인력</a:t>
                      </a:r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(F)</a:t>
                      </a:r>
                    </a:p>
                    <a:p>
                      <a:pPr algn="ctr" fontAlgn="ctr"/>
                      <a:r>
                        <a:rPr lang="en-US" altLang="ko-KR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(A+E)</a:t>
                      </a:r>
                      <a:endParaRPr lang="ko-KR" altLang="en-US" sz="1300" b="1" kern="1200" dirty="0">
                        <a:solidFill>
                          <a:schemeClr val="bg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5257464"/>
                  </a:ext>
                </a:extLst>
              </a:tr>
              <a:tr h="31277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일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1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26534351"/>
                  </a:ext>
                </a:extLst>
              </a:tr>
              <a:tr h="312773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239.3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8.49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2033.4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2.01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129.12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75313111"/>
                  </a:ext>
                </a:extLst>
              </a:tr>
            </a:tbl>
          </a:graphicData>
        </a:graphic>
      </p:graphicFrame>
      <p:sp>
        <p:nvSpPr>
          <p:cNvPr id="24" name="object 228">
            <a:extLst>
              <a:ext uri="{FF2B5EF4-FFF2-40B4-BE49-F238E27FC236}">
                <a16:creationId xmlns:a16="http://schemas.microsoft.com/office/drawing/2014/main" id="{DBA57F93-9FD5-4303-A0F4-5FD7D1D605E4}"/>
              </a:ext>
            </a:extLst>
          </p:cNvPr>
          <p:cNvSpPr/>
          <p:nvPr/>
        </p:nvSpPr>
        <p:spPr>
          <a:xfrm>
            <a:off x="1118557" y="4370316"/>
            <a:ext cx="7859339" cy="1379079"/>
          </a:xfrm>
          <a:custGeom>
            <a:avLst/>
            <a:gdLst/>
            <a:ahLst/>
            <a:cxnLst/>
            <a:rect l="l" t="t" r="r" b="b"/>
            <a:pathLst>
              <a:path w="4989195" h="1353820">
                <a:moveTo>
                  <a:pt x="154597" y="0"/>
                </a:moveTo>
                <a:lnTo>
                  <a:pt x="107511" y="6942"/>
                </a:lnTo>
                <a:lnTo>
                  <a:pt x="71388" y="21339"/>
                </a:lnTo>
                <a:lnTo>
                  <a:pt x="36578" y="48171"/>
                </a:lnTo>
                <a:lnTo>
                  <a:pt x="10357" y="91303"/>
                </a:lnTo>
                <a:lnTo>
                  <a:pt x="0" y="154597"/>
                </a:lnTo>
                <a:lnTo>
                  <a:pt x="0" y="1198600"/>
                </a:lnTo>
                <a:lnTo>
                  <a:pt x="6942" y="1245680"/>
                </a:lnTo>
                <a:lnTo>
                  <a:pt x="21339" y="1281804"/>
                </a:lnTo>
                <a:lnTo>
                  <a:pt x="48171" y="1316616"/>
                </a:lnTo>
                <a:lnTo>
                  <a:pt x="91303" y="1342839"/>
                </a:lnTo>
                <a:lnTo>
                  <a:pt x="154597" y="1353197"/>
                </a:lnTo>
                <a:lnTo>
                  <a:pt x="4834597" y="1353197"/>
                </a:lnTo>
                <a:lnTo>
                  <a:pt x="4881683" y="1346258"/>
                </a:lnTo>
                <a:lnTo>
                  <a:pt x="4917806" y="1331863"/>
                </a:lnTo>
                <a:lnTo>
                  <a:pt x="4952616" y="1305031"/>
                </a:lnTo>
                <a:lnTo>
                  <a:pt x="4978837" y="1261899"/>
                </a:lnTo>
                <a:lnTo>
                  <a:pt x="4989195" y="1198600"/>
                </a:lnTo>
                <a:lnTo>
                  <a:pt x="4989195" y="154597"/>
                </a:lnTo>
                <a:lnTo>
                  <a:pt x="4982261" y="107517"/>
                </a:lnTo>
                <a:lnTo>
                  <a:pt x="4967865" y="71393"/>
                </a:lnTo>
                <a:lnTo>
                  <a:pt x="4941031" y="36581"/>
                </a:lnTo>
                <a:lnTo>
                  <a:pt x="4897897" y="10358"/>
                </a:lnTo>
                <a:lnTo>
                  <a:pt x="4834597" y="0"/>
                </a:lnTo>
                <a:lnTo>
                  <a:pt x="154597" y="0"/>
                </a:lnTo>
                <a:close/>
              </a:path>
            </a:pathLst>
          </a:custGeom>
          <a:ln w="12700">
            <a:solidFill>
              <a:srgbClr val="BCBEC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36">
            <a:extLst>
              <a:ext uri="{FF2B5EF4-FFF2-40B4-BE49-F238E27FC236}">
                <a16:creationId xmlns:a16="http://schemas.microsoft.com/office/drawing/2014/main" id="{C3C4A3F5-8C7F-431E-A226-2C5CE856086E}"/>
              </a:ext>
            </a:extLst>
          </p:cNvPr>
          <p:cNvSpPr txBox="1"/>
          <p:nvPr/>
        </p:nvSpPr>
        <p:spPr>
          <a:xfrm>
            <a:off x="1292671" y="4520418"/>
            <a:ext cx="7685225" cy="1088993"/>
          </a:xfrm>
          <a:prstGeom prst="rect">
            <a:avLst/>
          </a:prstGeom>
        </p:spPr>
        <p:txBody>
          <a:bodyPr vert="horz" wrap="square" lIns="0" tIns="11661" rIns="0" bIns="0" rtlCol="0">
            <a:spAutoFit/>
          </a:bodyPr>
          <a:lstStyle/>
          <a:p>
            <a:pPr fontAlgn="base"/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</a:t>
            </a:r>
            <a:r>
              <a:rPr lang="ko-KR" altLang="en-US" sz="1400" dirty="0"/>
              <a:t>근무일수 </a:t>
            </a:r>
            <a:r>
              <a:rPr lang="en-US" altLang="ko-KR" sz="1400" dirty="0"/>
              <a:t>250</a:t>
            </a:r>
            <a:r>
              <a:rPr lang="ko-KR" altLang="en-US" sz="1400" dirty="0"/>
              <a:t>일 중에 연가</a:t>
            </a:r>
            <a:r>
              <a:rPr lang="en-US" altLang="ko-KR" sz="1400" dirty="0"/>
              <a:t> </a:t>
            </a:r>
            <a:r>
              <a:rPr lang="ko-KR" altLang="en-US" sz="1400" dirty="0"/>
              <a:t>등을</a:t>
            </a:r>
            <a:r>
              <a:rPr lang="en-US" altLang="ko-KR" sz="1400" dirty="0"/>
              <a:t> </a:t>
            </a:r>
            <a:r>
              <a:rPr lang="ko-KR" altLang="en-US" sz="1400" dirty="0"/>
              <a:t>제외하고 실제로 출근하여 근무한 일수는 </a:t>
            </a:r>
            <a:r>
              <a:rPr lang="en-US" altLang="ko-KR" sz="1400" dirty="0"/>
              <a:t>239.3</a:t>
            </a:r>
            <a:r>
              <a:rPr lang="ko-KR" altLang="en-US" sz="1400" dirty="0"/>
              <a:t>일임</a:t>
            </a:r>
          </a:p>
          <a:p>
            <a:pPr fontAlgn="base"/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 </a:t>
            </a:r>
            <a:r>
              <a:rPr lang="ko-KR" altLang="en-US" sz="1400" dirty="0"/>
              <a:t>전체적으로 실제로 출근하여 근무할 경우 일일평균근무시간</a:t>
            </a:r>
            <a:r>
              <a:rPr lang="en-US" altLang="ko-KR" sz="1400" dirty="0"/>
              <a:t>(</a:t>
            </a:r>
            <a:r>
              <a:rPr lang="ko-KR" altLang="en-US" sz="1400" dirty="0"/>
              <a:t>시간</a:t>
            </a:r>
            <a:r>
              <a:rPr lang="en-US" altLang="ko-KR" sz="1400" dirty="0"/>
              <a:t>)</a:t>
            </a:r>
            <a:r>
              <a:rPr lang="ko-KR" altLang="en-US" sz="1400" dirty="0"/>
              <a:t>은 </a:t>
            </a:r>
            <a:r>
              <a:rPr lang="en-US" altLang="ko-KR" sz="1400" dirty="0"/>
              <a:t>8.49</a:t>
            </a:r>
            <a:r>
              <a:rPr lang="ko-KR" altLang="en-US" sz="1400" dirty="0"/>
              <a:t>시간임</a:t>
            </a:r>
            <a:r>
              <a:rPr lang="en-US" altLang="ko-KR" sz="1200" dirty="0"/>
              <a:t>(</a:t>
            </a:r>
            <a:r>
              <a:rPr lang="ko-KR" altLang="en-US" sz="1200" dirty="0"/>
              <a:t>단</a:t>
            </a:r>
            <a:r>
              <a:rPr lang="en-US" altLang="ko-KR" sz="1200" dirty="0"/>
              <a:t>, </a:t>
            </a:r>
            <a:r>
              <a:rPr lang="ko-KR" altLang="en-US" sz="1200" dirty="0"/>
              <a:t>점심식사</a:t>
            </a:r>
            <a:r>
              <a:rPr lang="en-US" altLang="ko-KR" sz="1200" dirty="0"/>
              <a:t>, </a:t>
            </a:r>
            <a:r>
              <a:rPr lang="ko-KR" altLang="en-US" sz="1200" dirty="0"/>
              <a:t>저</a:t>
            </a:r>
            <a:endParaRPr lang="en-US" altLang="ko-KR" sz="1200" dirty="0"/>
          </a:p>
          <a:p>
            <a:pPr fontAlgn="base"/>
            <a:r>
              <a:rPr lang="en-US" altLang="ko-KR" sz="1200" dirty="0"/>
              <a:t>      </a:t>
            </a:r>
            <a:r>
              <a:rPr lang="ko-KR" altLang="en-US" sz="1200" dirty="0" err="1"/>
              <a:t>녁식사</a:t>
            </a:r>
            <a:r>
              <a:rPr lang="ko-KR" altLang="en-US" sz="1200" dirty="0"/>
              <a:t> 시간 제외</a:t>
            </a:r>
            <a:r>
              <a:rPr lang="en-US" altLang="ko-KR" sz="1200" dirty="0"/>
              <a:t>)</a:t>
            </a:r>
            <a:r>
              <a:rPr lang="en-US" altLang="ko-KR" sz="1400" dirty="0"/>
              <a:t>. </a:t>
            </a:r>
            <a:r>
              <a:rPr lang="ko-KR" altLang="en-US" sz="1400" dirty="0"/>
              <a:t>이는 법정근무시간 </a:t>
            </a:r>
            <a:r>
              <a:rPr lang="en-US" altLang="ko-KR" sz="1400" dirty="0"/>
              <a:t>8</a:t>
            </a:r>
            <a:r>
              <a:rPr lang="ko-KR" altLang="en-US" sz="1400" dirty="0"/>
              <a:t>시간보다 약 </a:t>
            </a:r>
            <a:r>
              <a:rPr lang="en-US" altLang="ko-KR" sz="1400" dirty="0"/>
              <a:t>0.49</a:t>
            </a:r>
            <a:r>
              <a:rPr lang="ko-KR" altLang="en-US" sz="1400" dirty="0"/>
              <a:t>시간 많은 수준임</a:t>
            </a:r>
          </a:p>
          <a:p>
            <a:pPr fontAlgn="base"/>
            <a:r>
              <a:rPr lang="en-US" altLang="ko-KR" sz="1400" b="1" dirty="0">
                <a:latin typeface="Dotum"/>
                <a:cs typeface="Dotum"/>
              </a:rPr>
              <a:t>•</a:t>
            </a:r>
            <a:r>
              <a:rPr lang="ko-KR" altLang="en-US" sz="1400" b="1" dirty="0">
                <a:latin typeface="Dotum"/>
                <a:cs typeface="Dotum"/>
              </a:rPr>
              <a:t> </a:t>
            </a:r>
            <a:r>
              <a:rPr lang="ko-KR" altLang="en-US" sz="1400" dirty="0"/>
              <a:t> 법정근무시간을 </a:t>
            </a:r>
            <a:r>
              <a:rPr lang="en-US" altLang="ko-KR" sz="1400" dirty="0"/>
              <a:t>8</a:t>
            </a:r>
            <a:r>
              <a:rPr lang="ko-KR" altLang="en-US" sz="1400" dirty="0"/>
              <a:t>시간을 기준으로 할 때</a:t>
            </a:r>
            <a:r>
              <a:rPr lang="en-US" altLang="ko-KR" sz="1400" dirty="0"/>
              <a:t>, </a:t>
            </a:r>
            <a:r>
              <a:rPr lang="ko-KR" altLang="en-US" sz="1400" dirty="0"/>
              <a:t>현재 전라북도 의회의는 </a:t>
            </a:r>
            <a:r>
              <a:rPr lang="en-US" altLang="ko-KR" sz="1400" dirty="0"/>
              <a:t>2.12</a:t>
            </a:r>
            <a:r>
              <a:rPr lang="ko-KR" altLang="en-US" sz="1400" dirty="0"/>
              <a:t>명의 인력이 과소인 것으로  </a:t>
            </a:r>
            <a:endParaRPr lang="en-US" altLang="ko-KR" sz="1400" dirty="0"/>
          </a:p>
          <a:p>
            <a:pPr fontAlgn="base"/>
            <a:r>
              <a:rPr lang="en-US" altLang="ko-KR" sz="1400" dirty="0"/>
              <a:t>    </a:t>
            </a:r>
            <a:r>
              <a:rPr lang="ko-KR" altLang="en-US" sz="1400" dirty="0"/>
              <a:t>추정되며</a:t>
            </a:r>
            <a:r>
              <a:rPr lang="en-US" altLang="ko-KR" sz="1400" dirty="0"/>
              <a:t>, </a:t>
            </a:r>
            <a:r>
              <a:rPr lang="ko-KR" altLang="en-US" sz="1400" dirty="0"/>
              <a:t>적정 인원은 </a:t>
            </a:r>
            <a:r>
              <a:rPr lang="en-US" altLang="ko-KR" sz="1400" dirty="0"/>
              <a:t>129.12</a:t>
            </a:r>
            <a:r>
              <a:rPr lang="ko-KR" altLang="en-US" sz="1400" dirty="0"/>
              <a:t>명 수준임</a:t>
            </a:r>
            <a:r>
              <a:rPr lang="en-US" altLang="ko-KR" sz="1400" dirty="0"/>
              <a:t>. </a:t>
            </a:r>
            <a:endParaRPr lang="ko-KR" altLang="en-US" sz="1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2EDEB7-73AB-49D6-BF84-1DEDCC77F81C}"/>
              </a:ext>
            </a:extLst>
          </p:cNvPr>
          <p:cNvSpPr txBox="1"/>
          <p:nvPr/>
        </p:nvSpPr>
        <p:spPr>
          <a:xfrm>
            <a:off x="1118557" y="3012691"/>
            <a:ext cx="74113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dirty="0"/>
              <a:t>* 2021</a:t>
            </a:r>
            <a:r>
              <a:rPr lang="ko-KR" altLang="en-US" sz="1200" dirty="0"/>
              <a:t>년 </a:t>
            </a:r>
            <a:r>
              <a:rPr lang="en-US" altLang="ko-KR" sz="1200" dirty="0"/>
              <a:t>1</a:t>
            </a:r>
            <a:r>
              <a:rPr lang="ko-KR" altLang="en-US" sz="1200" dirty="0"/>
              <a:t>월 기준 </a:t>
            </a:r>
            <a:r>
              <a:rPr lang="en-US" altLang="ko-KR" sz="1200" dirty="0"/>
              <a:t>[</a:t>
            </a:r>
            <a:r>
              <a:rPr lang="ko-KR" altLang="en-US" sz="1200" dirty="0"/>
              <a:t>전국 시도 의회 사무기구 및 직원 현황</a:t>
            </a:r>
            <a:r>
              <a:rPr lang="en-US" altLang="ko-KR" sz="1200" dirty="0"/>
              <a:t>_</a:t>
            </a:r>
            <a:r>
              <a:rPr lang="ko-KR" altLang="en-US" sz="1200" dirty="0" err="1"/>
              <a:t>전국시도의회의장협의회</a:t>
            </a:r>
            <a:r>
              <a:rPr lang="en-US" altLang="ko-KR" sz="1200" dirty="0"/>
              <a:t>] </a:t>
            </a:r>
            <a:r>
              <a:rPr lang="ko-KR" altLang="en-US" sz="1200" dirty="0"/>
              <a:t>자료 활용 </a:t>
            </a:r>
            <a:endParaRPr lang="en-US" altLang="ko-KR" sz="1200" dirty="0"/>
          </a:p>
          <a:p>
            <a:r>
              <a:rPr lang="en-US" altLang="ko-KR" sz="1200" dirty="0"/>
              <a:t>** (</a:t>
            </a:r>
            <a:r>
              <a:rPr lang="ko-KR" altLang="en-US" sz="1200" dirty="0"/>
              <a:t>기준</a:t>
            </a:r>
            <a:r>
              <a:rPr lang="en-US" altLang="ko-KR" sz="1200" dirty="0"/>
              <a:t>) </a:t>
            </a:r>
            <a:r>
              <a:rPr lang="ko-KR" altLang="en-US" sz="1200" dirty="0"/>
              <a:t>연간 출근일 </a:t>
            </a:r>
            <a:r>
              <a:rPr lang="en-US" altLang="ko-KR" sz="1200" dirty="0"/>
              <a:t>250</a:t>
            </a:r>
            <a:r>
              <a:rPr lang="ko-KR" altLang="en-US" sz="1200" dirty="0"/>
              <a:t>일</a:t>
            </a:r>
            <a:r>
              <a:rPr lang="en-US" altLang="ko-KR" sz="1200" dirty="0"/>
              <a:t>, </a:t>
            </a:r>
            <a:r>
              <a:rPr lang="ko-KR" altLang="en-US" sz="1200" dirty="0"/>
              <a:t>일일 평균 근무시간 </a:t>
            </a:r>
            <a:r>
              <a:rPr lang="en-US" altLang="ko-KR" sz="1200" dirty="0"/>
              <a:t>8</a:t>
            </a:r>
            <a:r>
              <a:rPr lang="ko-KR" altLang="en-US" sz="1200" dirty="0"/>
              <a:t>시간으로 기준 설정</a:t>
            </a:r>
            <a:endParaRPr lang="en-US" altLang="ko-KR" sz="1200" dirty="0"/>
          </a:p>
          <a:p>
            <a:r>
              <a:rPr lang="ko-KR" altLang="en-US" sz="1200" dirty="0"/>
              <a:t>    </a:t>
            </a:r>
            <a:r>
              <a:rPr lang="en-US" altLang="ko-KR" sz="1200" dirty="0"/>
              <a:t>- ( A )</a:t>
            </a:r>
            <a:r>
              <a:rPr lang="ko-KR" altLang="en-US" sz="1200" dirty="0"/>
              <a:t> 기준상 연간 총 업무량 </a:t>
            </a:r>
            <a:r>
              <a:rPr lang="en-US" altLang="ko-KR" sz="1200" dirty="0"/>
              <a:t>: 250</a:t>
            </a:r>
            <a:r>
              <a:rPr lang="ko-KR" altLang="en-US" sz="1200" dirty="0"/>
              <a:t>일 </a:t>
            </a:r>
            <a:r>
              <a:rPr lang="en-US" altLang="ko-KR" sz="1200" dirty="0"/>
              <a:t>* 8</a:t>
            </a:r>
            <a:r>
              <a:rPr lang="ko-KR" altLang="en-US" sz="1200" dirty="0"/>
              <a:t>시간 </a:t>
            </a:r>
            <a:r>
              <a:rPr lang="en-US" altLang="ko-KR" sz="1200" dirty="0"/>
              <a:t>= 2,000</a:t>
            </a:r>
            <a:r>
              <a:rPr lang="ko-KR" altLang="en-US" sz="1200" dirty="0"/>
              <a:t>시간</a:t>
            </a:r>
            <a:endParaRPr lang="en-US" altLang="ko-KR" sz="1200" dirty="0"/>
          </a:p>
          <a:p>
            <a:r>
              <a:rPr lang="ko-KR" altLang="en-US" sz="1200" dirty="0"/>
              <a:t>    </a:t>
            </a:r>
            <a:r>
              <a:rPr lang="en-US" altLang="ko-KR" sz="1200" dirty="0"/>
              <a:t>- ( B ) </a:t>
            </a:r>
            <a:r>
              <a:rPr lang="ko-KR" altLang="en-US" sz="1200" dirty="0"/>
              <a:t>기준상 전라북도 의회 부서인원</a:t>
            </a:r>
            <a:r>
              <a:rPr lang="en-US" altLang="ko-KR" sz="1200" dirty="0"/>
              <a:t>(127</a:t>
            </a:r>
            <a:r>
              <a:rPr lang="ko-KR" altLang="en-US" sz="1200" dirty="0"/>
              <a:t>명</a:t>
            </a:r>
            <a:r>
              <a:rPr lang="en-US" altLang="ko-KR" sz="1200" dirty="0"/>
              <a:t>) * </a:t>
            </a:r>
            <a:r>
              <a:rPr lang="ko-KR" altLang="en-US" sz="1200" dirty="0"/>
              <a:t>기준상 연간 총 업무량 </a:t>
            </a:r>
            <a:r>
              <a:rPr lang="en-US" altLang="ko-KR" sz="1200" dirty="0"/>
              <a:t>= 254,000</a:t>
            </a:r>
            <a:r>
              <a:rPr lang="ko-KR" altLang="en-US" sz="1200" dirty="0"/>
              <a:t>시간</a:t>
            </a:r>
            <a:endParaRPr lang="en-US" altLang="ko-KR" sz="1200" dirty="0"/>
          </a:p>
          <a:p>
            <a:r>
              <a:rPr lang="en-US" altLang="ko-KR" sz="1200" dirty="0"/>
              <a:t>    - ( C ) </a:t>
            </a:r>
            <a:r>
              <a:rPr lang="ko-KR" altLang="en-US" sz="1200" dirty="0"/>
              <a:t>전라북도 의회 부서인원</a:t>
            </a:r>
            <a:r>
              <a:rPr lang="en-US" altLang="ko-KR" sz="1200" dirty="0"/>
              <a:t>(127</a:t>
            </a:r>
            <a:r>
              <a:rPr lang="ko-KR" altLang="en-US" sz="1200" dirty="0"/>
              <a:t>명</a:t>
            </a:r>
            <a:r>
              <a:rPr lang="en-US" altLang="ko-KR" sz="1200" dirty="0"/>
              <a:t>) * </a:t>
            </a:r>
            <a:r>
              <a:rPr lang="ko-KR" altLang="en-US" sz="1200" dirty="0"/>
              <a:t>전라북도의회 직원 </a:t>
            </a:r>
            <a:r>
              <a:rPr lang="en-US" altLang="ko-KR" sz="1200" dirty="0"/>
              <a:t>1</a:t>
            </a:r>
            <a:r>
              <a:rPr lang="ko-KR" altLang="en-US" sz="1200" dirty="0"/>
              <a:t>인당 연간 총 업무량</a:t>
            </a:r>
            <a:r>
              <a:rPr lang="en-US" altLang="ko-KR" sz="1200" dirty="0"/>
              <a:t>(2033.4) = 258,244 </a:t>
            </a:r>
            <a:r>
              <a:rPr lang="ko-KR" altLang="en-US" sz="1200" dirty="0"/>
              <a:t>시간</a:t>
            </a:r>
            <a:endParaRPr lang="en-US" altLang="ko-KR" sz="1200" dirty="0"/>
          </a:p>
          <a:p>
            <a:r>
              <a:rPr lang="en-US" altLang="ko-KR" sz="1200" dirty="0"/>
              <a:t>    - ( D) C - B = 4,243</a:t>
            </a:r>
            <a:r>
              <a:rPr lang="ko-KR" altLang="en-US" sz="1200" dirty="0"/>
              <a:t>시간</a:t>
            </a:r>
            <a:endParaRPr lang="en-US" altLang="ko-KR" sz="1200" dirty="0"/>
          </a:p>
          <a:p>
            <a:r>
              <a:rPr lang="en-US" altLang="ko-KR" sz="1200" dirty="0"/>
              <a:t>    - ( E ) D / A = 2.12</a:t>
            </a:r>
            <a:endParaRPr lang="ko-KR" altLang="en-US" sz="1200" dirty="0"/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428341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906000" cy="6852176"/>
          </a:xfrm>
          <a:prstGeom prst="rect">
            <a:avLst/>
          </a:prstGeom>
          <a:pattFill prst="lgGrid">
            <a:fgClr>
              <a:srgbClr val="E5EEFB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85"/>
          <p:cNvSpPr>
            <a:spLocks noChangeArrowheads="1"/>
          </p:cNvSpPr>
          <p:nvPr/>
        </p:nvSpPr>
        <p:spPr bwMode="auto">
          <a:xfrm>
            <a:off x="0" y="2288407"/>
            <a:ext cx="9906000" cy="1100385"/>
          </a:xfrm>
          <a:prstGeom prst="rect">
            <a:avLst/>
          </a:prstGeom>
          <a:solidFill>
            <a:srgbClr val="4A7386"/>
          </a:solidFill>
          <a:ln>
            <a:noFill/>
          </a:ln>
          <a:effectLst/>
        </p:spPr>
        <p:txBody>
          <a:bodyPr wrap="none" anchor="ctr"/>
          <a:lstStyle/>
          <a:p>
            <a:endParaRPr lang="ko-KR" altLang="en-US"/>
          </a:p>
        </p:txBody>
      </p:sp>
      <p:cxnSp>
        <p:nvCxnSpPr>
          <p:cNvPr id="8" name="직선 연결선 7"/>
          <p:cNvCxnSpPr/>
          <p:nvPr/>
        </p:nvCxnSpPr>
        <p:spPr>
          <a:xfrm>
            <a:off x="468462" y="1138947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직선 연결선 13"/>
          <p:cNvCxnSpPr/>
          <p:nvPr/>
        </p:nvCxnSpPr>
        <p:spPr>
          <a:xfrm flipH="1">
            <a:off x="0" y="281323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그룹 46"/>
          <p:cNvGrpSpPr/>
          <p:nvPr/>
        </p:nvGrpSpPr>
        <p:grpSpPr>
          <a:xfrm>
            <a:off x="8218966" y="830574"/>
            <a:ext cx="658877" cy="608194"/>
            <a:chOff x="-792092" y="848688"/>
            <a:chExt cx="2008682" cy="1854167"/>
          </a:xfrm>
        </p:grpSpPr>
        <p:sp>
          <p:nvSpPr>
            <p:cNvPr id="48" name="타원 47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타원 48"/>
            <p:cNvSpPr>
              <a:spLocks noChangeAspect="1"/>
            </p:cNvSpPr>
            <p:nvPr/>
          </p:nvSpPr>
          <p:spPr>
            <a:xfrm>
              <a:off x="-545341" y="1076455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8991675" y="287983"/>
            <a:ext cx="419520" cy="387249"/>
            <a:chOff x="-792092" y="848688"/>
            <a:chExt cx="2008682" cy="1854167"/>
          </a:xfrm>
        </p:grpSpPr>
        <p:sp>
          <p:nvSpPr>
            <p:cNvPr id="51" name="타원 50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타원 51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53" name="그룹 52"/>
          <p:cNvGrpSpPr/>
          <p:nvPr/>
        </p:nvGrpSpPr>
        <p:grpSpPr>
          <a:xfrm>
            <a:off x="6980211" y="592053"/>
            <a:ext cx="266032" cy="245568"/>
            <a:chOff x="-792092" y="804714"/>
            <a:chExt cx="2008682" cy="1854167"/>
          </a:xfrm>
        </p:grpSpPr>
        <p:sp>
          <p:nvSpPr>
            <p:cNvPr id="54" name="타원 53"/>
            <p:cNvSpPr/>
            <p:nvPr/>
          </p:nvSpPr>
          <p:spPr>
            <a:xfrm>
              <a:off x="-792092" y="804714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타원 54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64" name="직선 연결선 63"/>
          <p:cNvCxnSpPr/>
          <p:nvPr/>
        </p:nvCxnSpPr>
        <p:spPr>
          <a:xfrm flipV="1">
            <a:off x="5694525" y="747271"/>
            <a:ext cx="1277897" cy="483522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직선 연결선 64"/>
          <p:cNvCxnSpPr/>
          <p:nvPr/>
        </p:nvCxnSpPr>
        <p:spPr>
          <a:xfrm flipV="1">
            <a:off x="5983128" y="513692"/>
            <a:ext cx="3008547" cy="737645"/>
          </a:xfrm>
          <a:prstGeom prst="line">
            <a:avLst/>
          </a:prstGeom>
          <a:ln w="3175">
            <a:solidFill>
              <a:schemeClr val="bg1">
                <a:alpha val="5000"/>
              </a:schemeClr>
            </a:solidFill>
            <a:headEnd type="oval" w="sm" len="sm"/>
            <a:tailEnd type="oval" w="sm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연결선 29"/>
          <p:cNvCxnSpPr/>
          <p:nvPr/>
        </p:nvCxnSpPr>
        <p:spPr>
          <a:xfrm>
            <a:off x="295574" y="2248035"/>
            <a:ext cx="9254826" cy="0"/>
          </a:xfrm>
          <a:prstGeom prst="line">
            <a:avLst/>
          </a:prstGeom>
          <a:ln w="3175">
            <a:solidFill>
              <a:schemeClr val="bg1">
                <a:alpha val="3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95574" y="3765685"/>
            <a:ext cx="9254826" cy="0"/>
          </a:xfrm>
          <a:prstGeom prst="line">
            <a:avLst/>
          </a:prstGeom>
          <a:ln w="3175">
            <a:solidFill>
              <a:schemeClr val="bg1"/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 flipH="1">
            <a:off x="289850" y="3733610"/>
            <a:ext cx="9254826" cy="0"/>
          </a:xfrm>
          <a:prstGeom prst="line">
            <a:avLst/>
          </a:prstGeom>
          <a:ln w="19050">
            <a:solidFill>
              <a:schemeClr val="bg1">
                <a:alpha val="5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/>
          <p:cNvSpPr/>
          <p:nvPr/>
        </p:nvSpPr>
        <p:spPr>
          <a:xfrm>
            <a:off x="3563580" y="2504525"/>
            <a:ext cx="6415282" cy="6523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11661">
              <a:lnSpc>
                <a:spcPct val="150000"/>
              </a:lnSpc>
              <a:spcBef>
                <a:spcPts val="702"/>
              </a:spcBef>
              <a:tabLst>
                <a:tab pos="850680" algn="l"/>
              </a:tabLst>
            </a:pPr>
            <a:r>
              <a:rPr lang="en-US" altLang="ko-KR" sz="2800" b="1" spc="-129" dirty="0">
                <a:solidFill>
                  <a:schemeClr val="bg1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Malgun Gothic"/>
              </a:rPr>
              <a:t>Ⅴ</a:t>
            </a:r>
            <a:r>
              <a:rPr lang="en-US" altLang="ko-KR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. </a:t>
            </a:r>
            <a:r>
              <a:rPr lang="ko-KR" altLang="en-US" sz="2800" b="1" spc="-129" dirty="0">
                <a:solidFill>
                  <a:schemeClr val="bg1"/>
                </a:solidFill>
                <a:latin typeface="+mn-ea"/>
                <a:cs typeface="Malgun Gothic"/>
              </a:rPr>
              <a:t> 전라북도 의회 사무기구 조직 개편안</a:t>
            </a:r>
            <a:endParaRPr lang="ko-KR" altLang="en-US" sz="2800" b="1" dirty="0">
              <a:solidFill>
                <a:schemeClr val="bg1"/>
              </a:solidFill>
              <a:latin typeface="Dotum"/>
              <a:cs typeface="Dotum"/>
            </a:endParaRPr>
          </a:p>
        </p:txBody>
      </p:sp>
    </p:spTree>
    <p:extLst>
      <p:ext uri="{BB962C8B-B14F-4D97-AF65-F5344CB8AC3E}">
        <p14:creationId xmlns:p14="http://schemas.microsoft.com/office/powerpoint/2010/main" val="3792731607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전국 의회 사무처 현황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</a:t>
            </a:r>
            <a:r>
              <a:rPr lang="en-US" altLang="ko-KR" sz="1200" b="1" dirty="0" smtClean="0"/>
              <a:t>68-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55687" y="846521"/>
            <a:ext cx="2749471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상임위원회 및 담당관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(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실</a:t>
            </a: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)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표 7">
            <a:extLst>
              <a:ext uri="{FF2B5EF4-FFF2-40B4-BE49-F238E27FC236}">
                <a16:creationId xmlns:a16="http://schemas.microsoft.com/office/drawing/2014/main" id="{4D3AA7B2-4435-49A0-B6B3-F907293034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034356"/>
              </p:ext>
            </p:extLst>
          </p:nvPr>
        </p:nvGraphicFramePr>
        <p:xfrm>
          <a:off x="1127638" y="1475136"/>
          <a:ext cx="7685228" cy="8496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65396">
                  <a:extLst>
                    <a:ext uri="{9D8B030D-6E8A-4147-A177-3AD203B41FA5}">
                      <a16:colId xmlns:a16="http://schemas.microsoft.com/office/drawing/2014/main" val="2606862213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2877824326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3534301765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1114577691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1909700727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1747832626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3265691284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1546201958"/>
                    </a:ext>
                  </a:extLst>
                </a:gridCol>
                <a:gridCol w="789979">
                  <a:extLst>
                    <a:ext uri="{9D8B030D-6E8A-4147-A177-3AD203B41FA5}">
                      <a16:colId xmlns:a16="http://schemas.microsoft.com/office/drawing/2014/main" val="3781062856"/>
                    </a:ext>
                  </a:extLst>
                </a:gridCol>
              </a:tblGrid>
              <a:tr h="270017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기 구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서 울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부 산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대 구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인 천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광 주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대 전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울 산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세 종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30179052"/>
                  </a:ext>
                </a:extLst>
              </a:tr>
              <a:tr h="28983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상 임 위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2697822520"/>
                  </a:ext>
                </a:extLst>
              </a:tr>
              <a:tr h="28983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담 당 관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52849883"/>
                  </a:ext>
                </a:extLst>
              </a:tr>
            </a:tbl>
          </a:graphicData>
        </a:graphic>
      </p:graphicFrame>
      <p:graphicFrame>
        <p:nvGraphicFramePr>
          <p:cNvPr id="9" name="표 8">
            <a:extLst>
              <a:ext uri="{FF2B5EF4-FFF2-40B4-BE49-F238E27FC236}">
                <a16:creationId xmlns:a16="http://schemas.microsoft.com/office/drawing/2014/main" id="{DE5F7E70-5194-45BF-AFEE-12478A4E1E9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53189"/>
              </p:ext>
            </p:extLst>
          </p:nvPr>
        </p:nvGraphicFramePr>
        <p:xfrm>
          <a:off x="1127642" y="2391955"/>
          <a:ext cx="7685224" cy="84968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65397">
                  <a:extLst>
                    <a:ext uri="{9D8B030D-6E8A-4147-A177-3AD203B41FA5}">
                      <a16:colId xmlns:a16="http://schemas.microsoft.com/office/drawing/2014/main" val="4111508252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3884990605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4185199741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1662009518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2620865661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708507818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310879628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3274168968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2282330667"/>
                    </a:ext>
                  </a:extLst>
                </a:gridCol>
                <a:gridCol w="702203">
                  <a:extLst>
                    <a:ext uri="{9D8B030D-6E8A-4147-A177-3AD203B41FA5}">
                      <a16:colId xmlns:a16="http://schemas.microsoft.com/office/drawing/2014/main" val="1904871611"/>
                    </a:ext>
                  </a:extLst>
                </a:gridCol>
              </a:tblGrid>
              <a:tr h="270017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기 구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경 기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강 원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충 북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충 남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5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전 북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전 남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경 북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경 남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300" b="1" kern="1200" dirty="0">
                          <a:solidFill>
                            <a:schemeClr val="bg1"/>
                          </a:solidFill>
                          <a:latin typeface="+mn-ea"/>
                          <a:ea typeface="+mn-ea"/>
                          <a:cs typeface="+mn-cs"/>
                        </a:rPr>
                        <a:t>제 주</a:t>
                      </a:r>
                    </a:p>
                  </a:txBody>
                  <a:tcPr marL="85725" marR="9525" marT="9525" marB="0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114633"/>
                  </a:ext>
                </a:extLst>
              </a:tr>
              <a:tr h="28983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상 임 위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5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6</a:t>
                      </a:r>
                    </a:p>
                  </a:txBody>
                  <a:tcPr marL="857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2301622120"/>
                  </a:ext>
                </a:extLst>
              </a:tr>
              <a:tr h="28983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담 당 관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7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857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5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857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857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12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9525" marR="85725" marT="9525" marB="0"/>
                </a:tc>
                <a:extLst>
                  <a:ext uri="{0D108BD9-81ED-4DB2-BD59-A6C34878D82A}">
                    <a16:rowId xmlns:a16="http://schemas.microsoft.com/office/drawing/2014/main" val="1256813778"/>
                  </a:ext>
                </a:extLst>
              </a:tr>
            </a:tbl>
          </a:graphicData>
        </a:graphic>
      </p:graphicFrame>
      <p:sp>
        <p:nvSpPr>
          <p:cNvPr id="11" name="직사각형 10">
            <a:extLst>
              <a:ext uri="{FF2B5EF4-FFF2-40B4-BE49-F238E27FC236}">
                <a16:creationId xmlns:a16="http://schemas.microsoft.com/office/drawing/2014/main" id="{03BE40AE-F099-46B2-92E1-6719DC495E33}"/>
              </a:ext>
            </a:extLst>
          </p:cNvPr>
          <p:cNvSpPr/>
          <p:nvPr/>
        </p:nvSpPr>
        <p:spPr>
          <a:xfrm>
            <a:off x="1018770" y="3359992"/>
            <a:ext cx="7685223" cy="10266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/>
              <a:t>전국  시</a:t>
            </a:r>
            <a:r>
              <a:rPr lang="en-US" altLang="ko-KR" sz="1400" b="1" dirty="0"/>
              <a:t>·</a:t>
            </a:r>
            <a:r>
              <a:rPr lang="ko-KR" altLang="en-US" sz="1400" b="1" dirty="0"/>
              <a:t>도의회는  </a:t>
            </a:r>
            <a:r>
              <a:rPr lang="en-US" altLang="ko-KR" sz="1400" b="1" dirty="0"/>
              <a:t>17</a:t>
            </a:r>
            <a:r>
              <a:rPr lang="ko-KR" altLang="en-US" sz="1400" b="1" dirty="0"/>
              <a:t>처장</a:t>
            </a:r>
            <a:r>
              <a:rPr lang="en-US" altLang="ko-KR" sz="1400" b="1" dirty="0"/>
              <a:t>,  115</a:t>
            </a:r>
            <a:r>
              <a:rPr lang="ko-KR" altLang="en-US" sz="1400" b="1" dirty="0"/>
              <a:t>개  전문위원실</a:t>
            </a:r>
            <a:r>
              <a:rPr lang="en-US" altLang="ko-KR" sz="1400" b="1" dirty="0"/>
              <a:t>,  61</a:t>
            </a:r>
            <a:r>
              <a:rPr lang="ko-KR" altLang="en-US" sz="1400" b="1" dirty="0"/>
              <a:t>개  담당관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실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을  두고 있으며 </a:t>
            </a:r>
            <a:endParaRPr lang="en-US" altLang="ko-KR" sz="1400" b="1" dirty="0"/>
          </a:p>
          <a:p>
            <a:pPr>
              <a:lnSpc>
                <a:spcPct val="150000"/>
              </a:lnSpc>
            </a:pPr>
            <a:r>
              <a:rPr lang="ko-KR" altLang="en-US" sz="1400" b="1" dirty="0"/>
              <a:t>전문위원실과 담당관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실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의 전국평균은 각각 </a:t>
            </a:r>
            <a:r>
              <a:rPr lang="en-US" altLang="ko-KR" sz="1400" b="1" dirty="0"/>
              <a:t>6.76</a:t>
            </a:r>
            <a:r>
              <a:rPr lang="ko-KR" altLang="en-US" sz="1400" b="1" dirty="0"/>
              <a:t>개와 </a:t>
            </a:r>
            <a:r>
              <a:rPr lang="en-US" altLang="ko-KR" sz="1400" b="1" dirty="0"/>
              <a:t>3.59</a:t>
            </a:r>
            <a:r>
              <a:rPr lang="ko-KR" altLang="en-US" sz="1400" b="1" dirty="0"/>
              <a:t>개임 </a:t>
            </a:r>
            <a:endParaRPr lang="en-US" altLang="ko-KR" sz="1400" b="1" dirty="0"/>
          </a:p>
          <a:p>
            <a:pPr>
              <a:lnSpc>
                <a:spcPct val="150000"/>
              </a:lnSpc>
            </a:pPr>
            <a:r>
              <a:rPr lang="ko-KR" altLang="en-US" sz="1400" b="1" dirty="0"/>
              <a:t>전북은 전국 평균과 비교 전문위원실은 </a:t>
            </a:r>
            <a:r>
              <a:rPr lang="en-US" altLang="ko-KR" sz="1400" b="1" dirty="0"/>
              <a:t>0.76</a:t>
            </a:r>
            <a:r>
              <a:rPr lang="ko-KR" altLang="en-US" sz="1400" b="1" dirty="0"/>
              <a:t>개가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담당관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실</a:t>
            </a:r>
            <a:r>
              <a:rPr lang="en-US" altLang="ko-KR" sz="1400" b="1" dirty="0"/>
              <a:t>)</a:t>
            </a:r>
            <a:r>
              <a:rPr lang="ko-KR" altLang="en-US" sz="1400" b="1" dirty="0"/>
              <a:t>은 </a:t>
            </a:r>
            <a:r>
              <a:rPr lang="en-US" altLang="ko-KR" sz="1400" b="1" dirty="0"/>
              <a:t>0.59</a:t>
            </a:r>
            <a:r>
              <a:rPr lang="ko-KR" altLang="en-US" sz="1400" b="1" dirty="0"/>
              <a:t>개가 과소한 수준</a:t>
            </a:r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9BA8314-F5DA-4543-87B7-B4D23359D7B7}"/>
              </a:ext>
            </a:extLst>
          </p:cNvPr>
          <p:cNvSpPr/>
          <p:nvPr/>
        </p:nvSpPr>
        <p:spPr>
          <a:xfrm>
            <a:off x="1018770" y="4455691"/>
            <a:ext cx="779409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입법과  예산정책을  전담하는  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을  모두  두고  있는  의회는 서울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경기도 및 충남도 등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 의회임</a:t>
            </a:r>
            <a:b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대구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전북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경남의회  등 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  의회는 “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입법담당관”을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두고  있으며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부산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인천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광주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대전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울산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강원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충북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경북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</a:p>
          <a:p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제주 등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9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 의회는 “입법정책담당관”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제주는 정책입법담당관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을 두고 있음</a:t>
            </a:r>
            <a:b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세종시의회는 의사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기록업무와 입법지원을 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담당하는“의사입법담당관”을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두고 있고 전남도의회는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“</a:t>
            </a:r>
            <a:r>
              <a:rPr lang="ko-KR" altLang="en-US" sz="1200" b="1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정책담당관”을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두고 있음</a:t>
            </a:r>
            <a:b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</a:b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서울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언론홍보실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부산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홍보담당관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대구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홍보담당관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광주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홍보소통담당관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경기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언론홍보담당관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강원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홍보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 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충남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홍보담당관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제주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공보관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등 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8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개 시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도의회는 별도의 독립된 홍보 및 언론담당 기구를 두고 있음 </a:t>
            </a:r>
            <a:endParaRPr lang="en-US" altLang="ko-KR" sz="12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  <a:p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-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서울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시민권익담당관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), 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경기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도민권익담당관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 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는 주민의 민원을 접수</a:t>
            </a:r>
            <a:r>
              <a:rPr lang="en-US" altLang="ko-KR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·</a:t>
            </a:r>
            <a:r>
              <a:rPr lang="ko-KR" altLang="en-US" sz="1200" b="1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관리하는 별도의 전담기구를 두고 있음</a:t>
            </a:r>
          </a:p>
        </p:txBody>
      </p:sp>
    </p:spTree>
    <p:extLst>
      <p:ext uri="{BB962C8B-B14F-4D97-AF65-F5344CB8AC3E}">
        <p14:creationId xmlns:p14="http://schemas.microsoft.com/office/powerpoint/2010/main" val="181680607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전국 의회 사무처 현황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/>
              <a:t>-</a:t>
            </a:r>
            <a:r>
              <a:rPr lang="en-US" altLang="ko-KR" sz="1200" b="1" dirty="0" smtClean="0"/>
              <a:t>69-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06393" y="846521"/>
            <a:ext cx="1319592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직원 현황</a:t>
            </a: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5EBD4D6-3511-4706-8640-D7105A3199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160703"/>
              </p:ext>
            </p:extLst>
          </p:nvPr>
        </p:nvGraphicFramePr>
        <p:xfrm>
          <a:off x="534838" y="1666716"/>
          <a:ext cx="8652300" cy="4200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6663">
                  <a:extLst>
                    <a:ext uri="{9D8B030D-6E8A-4147-A177-3AD203B41FA5}">
                      <a16:colId xmlns:a16="http://schemas.microsoft.com/office/drawing/2014/main" val="3312088503"/>
                    </a:ext>
                  </a:extLst>
                </a:gridCol>
                <a:gridCol w="599664">
                  <a:extLst>
                    <a:ext uri="{9D8B030D-6E8A-4147-A177-3AD203B41FA5}">
                      <a16:colId xmlns:a16="http://schemas.microsoft.com/office/drawing/2014/main" val="2263031152"/>
                    </a:ext>
                  </a:extLst>
                </a:gridCol>
                <a:gridCol w="795167">
                  <a:extLst>
                    <a:ext uri="{9D8B030D-6E8A-4147-A177-3AD203B41FA5}">
                      <a16:colId xmlns:a16="http://schemas.microsoft.com/office/drawing/2014/main" val="3852356748"/>
                    </a:ext>
                  </a:extLst>
                </a:gridCol>
                <a:gridCol w="707366">
                  <a:extLst>
                    <a:ext uri="{9D8B030D-6E8A-4147-A177-3AD203B41FA5}">
                      <a16:colId xmlns:a16="http://schemas.microsoft.com/office/drawing/2014/main" val="4111934983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3687756148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4170643602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1489796387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3115420380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417224449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1310961502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2163974942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2849723815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2879304030"/>
                    </a:ext>
                  </a:extLst>
                </a:gridCol>
                <a:gridCol w="569344">
                  <a:extLst>
                    <a:ext uri="{9D8B030D-6E8A-4147-A177-3AD203B41FA5}">
                      <a16:colId xmlns:a16="http://schemas.microsoft.com/office/drawing/2014/main" val="904251342"/>
                    </a:ext>
                  </a:extLst>
                </a:gridCol>
              </a:tblGrid>
              <a:tr h="20002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의회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의원수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의원</a:t>
                      </a: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인당직원수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총계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정원내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정원외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1198905"/>
                  </a:ext>
                </a:extLst>
              </a:tr>
              <a:tr h="3810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소계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일반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별정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일반</a:t>
                      </a:r>
                      <a:endParaRPr lang="en-US" altLang="ko-KR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임기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소계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시간</a:t>
                      </a:r>
                      <a:endParaRPr lang="en-US" altLang="ko-KR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선택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교육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실무원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공무직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기타</a:t>
                      </a:r>
                    </a:p>
                  </a:txBody>
                  <a:tcPr marL="9525" marR="9525" marT="9525" marB="0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976021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총계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829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2,634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2,012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1,609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69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334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622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230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136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183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67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408056952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서울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110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3.82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420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343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206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128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52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96564889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부산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2.89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136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122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105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2003815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대구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3.67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110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6660000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인천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3.95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146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103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43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37822202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광주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4.39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101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58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30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70642074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대전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4.73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104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86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66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95727786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울산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3.45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64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54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24949043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세종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3.89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45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43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08024709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경기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142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2.71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385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267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192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69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118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64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16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485693587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강원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112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85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7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5965610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충북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2.94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75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61031404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충남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3.14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132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88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80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44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3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235853158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전북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3.26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127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97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90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3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4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30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15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7245603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전남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150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104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46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8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716767121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경북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60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2.38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143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117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1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4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97750797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경남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2.50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145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116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92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12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764652789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제주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4.26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183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130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100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53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9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7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   -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24 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sz="12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      13 </a:t>
                      </a: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4384003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03178258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전국 의회 사무처 현황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-70-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466577" y="846521"/>
            <a:ext cx="199285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기능별 사무 기구</a:t>
            </a: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379E5BD5-E338-4A01-991B-3A9AB97567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134296"/>
              </p:ext>
            </p:extLst>
          </p:nvPr>
        </p:nvGraphicFramePr>
        <p:xfrm>
          <a:off x="1209229" y="1656828"/>
          <a:ext cx="7487541" cy="306482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14563">
                  <a:extLst>
                    <a:ext uri="{9D8B030D-6E8A-4147-A177-3AD203B41FA5}">
                      <a16:colId xmlns:a16="http://schemas.microsoft.com/office/drawing/2014/main" val="2682534743"/>
                    </a:ext>
                  </a:extLst>
                </a:gridCol>
                <a:gridCol w="606568">
                  <a:extLst>
                    <a:ext uri="{9D8B030D-6E8A-4147-A177-3AD203B41FA5}">
                      <a16:colId xmlns:a16="http://schemas.microsoft.com/office/drawing/2014/main" val="1308868833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4166900134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1276601592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957337616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2699269532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2997185540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3505155846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2943590409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1146359738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2865049200"/>
                    </a:ext>
                  </a:extLst>
                </a:gridCol>
                <a:gridCol w="616641">
                  <a:extLst>
                    <a:ext uri="{9D8B030D-6E8A-4147-A177-3AD203B41FA5}">
                      <a16:colId xmlns:a16="http://schemas.microsoft.com/office/drawing/2014/main" val="2013605870"/>
                    </a:ext>
                  </a:extLst>
                </a:gridCol>
              </a:tblGrid>
              <a:tr h="199234"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의회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총계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총무</a:t>
                      </a: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의사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입법</a:t>
                      </a:r>
                      <a:r>
                        <a:rPr lang="en-US" altLang="ko-KR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예산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대민</a:t>
                      </a:r>
                      <a:r>
                        <a:rPr lang="en-US" altLang="ko-KR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·</a:t>
                      </a: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언론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전문위원실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교섭단체지원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0233003"/>
                  </a:ext>
                </a:extLst>
              </a:tr>
              <a:tr h="19923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2522" marR="72522" marT="36261" marB="36261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2896309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총계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2,634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1,071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40.66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8.01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1,013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38.46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0.87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693317682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경기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385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30.39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10.13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23.12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30.39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5.97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1922882586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강원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112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48.21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8.93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10.71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32.14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57129925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충북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94</a:t>
                      </a:r>
                      <a:endParaRPr lang="ko-KR" altLang="en-US" sz="12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12.77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37.23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884945885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충남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132</a:t>
                      </a:r>
                      <a:endParaRPr lang="ko-KR" altLang="en-US" sz="12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31.06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25.76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9.85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33.33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493418581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전북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127</a:t>
                      </a:r>
                      <a:endParaRPr lang="ko-KR" altLang="en-US" sz="12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56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44.09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9.45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46.46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014292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전남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  <a:endParaRPr lang="ko-KR" altLang="en-US" sz="12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12.67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68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45.33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4290497432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경북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143</a:t>
                      </a:r>
                      <a:endParaRPr lang="ko-KR" altLang="en-US" sz="12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68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47.55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22.38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30.07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337252697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경남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145</a:t>
                      </a:r>
                      <a:endParaRPr lang="ko-KR" altLang="en-US" sz="1200" kern="120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55.86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17.93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26.21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3733457521"/>
                  </a:ext>
                </a:extLst>
              </a:tr>
              <a:tr h="199234"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제주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algn="r" latinLnBrk="1"/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183</a:t>
                      </a:r>
                      <a:endParaRPr lang="ko-KR" altLang="en-US" sz="12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47.54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6.01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8.20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38.25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72522" marR="72522" marT="36261" marB="36261" anchor="ctr"/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2522" marR="72522" marT="36261" marB="36261" anchor="ctr"/>
                </a:tc>
                <a:extLst>
                  <a:ext uri="{0D108BD9-81ED-4DB2-BD59-A6C34878D82A}">
                    <a16:rowId xmlns:a16="http://schemas.microsoft.com/office/drawing/2014/main" val="247205776"/>
                  </a:ext>
                </a:extLst>
              </a:tr>
            </a:tbl>
          </a:graphicData>
        </a:graphic>
      </p:graphicFrame>
      <p:sp>
        <p:nvSpPr>
          <p:cNvPr id="25" name="직사각형 24">
            <a:extLst>
              <a:ext uri="{FF2B5EF4-FFF2-40B4-BE49-F238E27FC236}">
                <a16:creationId xmlns:a16="http://schemas.microsoft.com/office/drawing/2014/main" id="{171D8E53-650E-496B-8262-38177C37FDA5}"/>
              </a:ext>
            </a:extLst>
          </p:cNvPr>
          <p:cNvSpPr/>
          <p:nvPr/>
        </p:nvSpPr>
        <p:spPr>
          <a:xfrm>
            <a:off x="1127640" y="4948961"/>
            <a:ext cx="7685223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/>
              <a:t>전국  도 단위 의회와의 비교 결과 전북의회 사무처의 기능은 전문위원실 지원 기능이 상대적으로 우세한 반면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총무 의사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입법 예산 기능은 약한 것으로 </a:t>
            </a:r>
            <a:r>
              <a:rPr lang="ko-KR" altLang="en-US" sz="1400" b="1" dirty="0" smtClean="0"/>
              <a:t>나타남</a:t>
            </a:r>
            <a:endParaRPr lang="en-US" altLang="ko-KR" sz="1400" b="1" dirty="0"/>
          </a:p>
          <a:p>
            <a:pPr>
              <a:lnSpc>
                <a:spcPct val="150000"/>
              </a:lnSpc>
            </a:pPr>
            <a:r>
              <a:rPr lang="ko-KR" altLang="en-US" sz="1400" b="1" dirty="0"/>
              <a:t>특히 대민 언론에 대한 대응은 매우 낮은 수준</a:t>
            </a:r>
          </a:p>
        </p:txBody>
      </p:sp>
    </p:spTree>
    <p:extLst>
      <p:ext uri="{BB962C8B-B14F-4D97-AF65-F5344CB8AC3E}">
        <p14:creationId xmlns:p14="http://schemas.microsoft.com/office/powerpoint/2010/main" val="7279910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1.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전국 의회 사무처 현황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-71-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17841" y="846521"/>
            <a:ext cx="3204723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3. </a:t>
            </a:r>
            <a:r>
              <a:rPr lang="ko-KR" altLang="en-US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입법 예산 정책 지원 인력 현황</a:t>
            </a: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직사각형 24">
            <a:extLst>
              <a:ext uri="{FF2B5EF4-FFF2-40B4-BE49-F238E27FC236}">
                <a16:creationId xmlns:a16="http://schemas.microsoft.com/office/drawing/2014/main" id="{171D8E53-650E-496B-8262-38177C37FDA5}"/>
              </a:ext>
            </a:extLst>
          </p:cNvPr>
          <p:cNvSpPr/>
          <p:nvPr/>
        </p:nvSpPr>
        <p:spPr>
          <a:xfrm>
            <a:off x="1127640" y="4948961"/>
            <a:ext cx="768522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1400" b="1" dirty="0"/>
              <a:t>전국  도 단위 의회와의 비교 결과 입법지원 인력의 비중이 상대적으로 낮은 반면 전문위원실 지원인력 비중은 상대적으로 큰 것으로 </a:t>
            </a:r>
            <a:r>
              <a:rPr lang="ko-KR" altLang="en-US" sz="1400" b="1" dirty="0" smtClean="0"/>
              <a:t>나타남</a:t>
            </a:r>
            <a:endParaRPr lang="ko-KR" altLang="en-US" sz="1400" b="1" dirty="0"/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EB020127-4817-46C4-81AC-B639FAB434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97588"/>
              </p:ext>
            </p:extLst>
          </p:nvPr>
        </p:nvGraphicFramePr>
        <p:xfrm>
          <a:off x="1127640" y="1716674"/>
          <a:ext cx="7487546" cy="3232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75965">
                  <a:extLst>
                    <a:ext uri="{9D8B030D-6E8A-4147-A177-3AD203B41FA5}">
                      <a16:colId xmlns:a16="http://schemas.microsoft.com/office/drawing/2014/main" val="1731466239"/>
                    </a:ext>
                  </a:extLst>
                </a:gridCol>
                <a:gridCol w="575965">
                  <a:extLst>
                    <a:ext uri="{9D8B030D-6E8A-4147-A177-3AD203B41FA5}">
                      <a16:colId xmlns:a16="http://schemas.microsoft.com/office/drawing/2014/main" val="2896773696"/>
                    </a:ext>
                  </a:extLst>
                </a:gridCol>
                <a:gridCol w="575965">
                  <a:extLst>
                    <a:ext uri="{9D8B030D-6E8A-4147-A177-3AD203B41FA5}">
                      <a16:colId xmlns:a16="http://schemas.microsoft.com/office/drawing/2014/main" val="2317117634"/>
                    </a:ext>
                  </a:extLst>
                </a:gridCol>
                <a:gridCol w="575965">
                  <a:extLst>
                    <a:ext uri="{9D8B030D-6E8A-4147-A177-3AD203B41FA5}">
                      <a16:colId xmlns:a16="http://schemas.microsoft.com/office/drawing/2014/main" val="2376495711"/>
                    </a:ext>
                  </a:extLst>
                </a:gridCol>
                <a:gridCol w="450387">
                  <a:extLst>
                    <a:ext uri="{9D8B030D-6E8A-4147-A177-3AD203B41FA5}">
                      <a16:colId xmlns:a16="http://schemas.microsoft.com/office/drawing/2014/main" val="3298693829"/>
                    </a:ext>
                  </a:extLst>
                </a:gridCol>
                <a:gridCol w="638754">
                  <a:extLst>
                    <a:ext uri="{9D8B030D-6E8A-4147-A177-3AD203B41FA5}">
                      <a16:colId xmlns:a16="http://schemas.microsoft.com/office/drawing/2014/main" val="1715056711"/>
                    </a:ext>
                  </a:extLst>
                </a:gridCol>
                <a:gridCol w="638754">
                  <a:extLst>
                    <a:ext uri="{9D8B030D-6E8A-4147-A177-3AD203B41FA5}">
                      <a16:colId xmlns:a16="http://schemas.microsoft.com/office/drawing/2014/main" val="2944845165"/>
                    </a:ext>
                  </a:extLst>
                </a:gridCol>
                <a:gridCol w="447775">
                  <a:extLst>
                    <a:ext uri="{9D8B030D-6E8A-4147-A177-3AD203B41FA5}">
                      <a16:colId xmlns:a16="http://schemas.microsoft.com/office/drawing/2014/main" val="2503346687"/>
                    </a:ext>
                  </a:extLst>
                </a:gridCol>
                <a:gridCol w="640060">
                  <a:extLst>
                    <a:ext uri="{9D8B030D-6E8A-4147-A177-3AD203B41FA5}">
                      <a16:colId xmlns:a16="http://schemas.microsoft.com/office/drawing/2014/main" val="2423658613"/>
                    </a:ext>
                  </a:extLst>
                </a:gridCol>
                <a:gridCol w="640060">
                  <a:extLst>
                    <a:ext uri="{9D8B030D-6E8A-4147-A177-3AD203B41FA5}">
                      <a16:colId xmlns:a16="http://schemas.microsoft.com/office/drawing/2014/main" val="3095256915"/>
                    </a:ext>
                  </a:extLst>
                </a:gridCol>
                <a:gridCol w="419284">
                  <a:extLst>
                    <a:ext uri="{9D8B030D-6E8A-4147-A177-3AD203B41FA5}">
                      <a16:colId xmlns:a16="http://schemas.microsoft.com/office/drawing/2014/main" val="1081407762"/>
                    </a:ext>
                  </a:extLst>
                </a:gridCol>
                <a:gridCol w="654306">
                  <a:extLst>
                    <a:ext uri="{9D8B030D-6E8A-4147-A177-3AD203B41FA5}">
                      <a16:colId xmlns:a16="http://schemas.microsoft.com/office/drawing/2014/main" val="3733126670"/>
                    </a:ext>
                  </a:extLst>
                </a:gridCol>
                <a:gridCol w="654306">
                  <a:extLst>
                    <a:ext uri="{9D8B030D-6E8A-4147-A177-3AD203B41FA5}">
                      <a16:colId xmlns:a16="http://schemas.microsoft.com/office/drawing/2014/main" val="2433247091"/>
                    </a:ext>
                  </a:extLst>
                </a:gridCol>
              </a:tblGrid>
              <a:tr h="25573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의회</a:t>
                      </a: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전체 </a:t>
                      </a:r>
                      <a:endParaRPr lang="en-US" altLang="ko-KR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직원</a:t>
                      </a: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소계</a:t>
                      </a:r>
                    </a:p>
                  </a:txBody>
                  <a:tcPr marL="7878" marR="7878" marT="7878" marB="0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입법담당</a:t>
                      </a:r>
                    </a:p>
                  </a:txBody>
                  <a:tcPr marL="283612" marR="7878" marT="7878" marB="0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예산담당</a:t>
                      </a:r>
                    </a:p>
                  </a:txBody>
                  <a:tcPr marL="283612" marR="7878" marT="7878" marB="0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전문위원실</a:t>
                      </a:r>
                    </a:p>
                  </a:txBody>
                  <a:tcPr marL="283612" marR="7878" marT="7878" marB="0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2820248"/>
                  </a:ext>
                </a:extLst>
              </a:tr>
              <a:tr h="41918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878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878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878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전체 </a:t>
                      </a:r>
                      <a:endParaRPr lang="en-US" altLang="ko-KR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직원 중</a:t>
                      </a:r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 지원 인력 중</a:t>
                      </a:r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ko-KR" altLang="en-US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전체 </a:t>
                      </a:r>
                      <a:endParaRPr lang="en-US" altLang="ko-KR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직원 중</a:t>
                      </a:r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 지원 인력 중</a:t>
                      </a:r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ko-KR" altLang="en-US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</a:p>
                  </a:txBody>
                  <a:tcPr marL="7878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전체 </a:t>
                      </a:r>
                      <a:endParaRPr lang="en-US" altLang="ko-KR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직원 중</a:t>
                      </a:r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 지원 </a:t>
                      </a:r>
                      <a:endParaRPr lang="en-US" altLang="ko-KR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인력 중</a:t>
                      </a:r>
                      <a:r>
                        <a:rPr lang="en-US" altLang="ko-KR" sz="10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%</a:t>
                      </a:r>
                      <a:endParaRPr lang="ko-KR" altLang="en-US" sz="10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0903" marR="7878" marT="7878" marB="0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99224600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총계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2,634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1,329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50.46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269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10.21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20.24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70903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1.78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3.54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1,013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38.46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76.22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235805764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경기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385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40.52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4.16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10.26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23</a:t>
                      </a:r>
                    </a:p>
                  </a:txBody>
                  <a:tcPr marL="70903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5.97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14.74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30.39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75.00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2184402324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강원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112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41.07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8.93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21.74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32.14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78.26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420592989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충북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12.77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25.53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37.23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74.47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3437541819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충남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132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78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59.09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19.70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33.33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6.06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10.26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33.33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56.41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2397683973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전북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127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71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55.91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9.45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16.90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46.46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83.10</a:t>
                      </a:r>
                    </a:p>
                  </a:txBody>
                  <a:tcPr marL="7878" marR="7878" marT="7878" marB="0"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41990675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전남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150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58.00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19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12.67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21.84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68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45.33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78.16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2538228670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경북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75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52.45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32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22.38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42.67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30.07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57.33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1202457051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경남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145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44.14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17.93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40.63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26.21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59.38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3432649706"/>
                  </a:ext>
                </a:extLst>
              </a:tr>
              <a:tr h="2557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제주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183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81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44.26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11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6.01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13.58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</a:t>
                      </a:r>
                    </a:p>
                  </a:txBody>
                  <a:tcPr marL="141806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0.00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38.25</a:t>
                      </a:r>
                    </a:p>
                  </a:txBody>
                  <a:tcPr marL="7878" marR="7878" marT="7878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86.42</a:t>
                      </a:r>
                    </a:p>
                  </a:txBody>
                  <a:tcPr marL="7878" marR="7878" marT="7878" marB="0"/>
                </a:tc>
                <a:extLst>
                  <a:ext uri="{0D108BD9-81ED-4DB2-BD59-A6C34878D82A}">
                    <a16:rowId xmlns:a16="http://schemas.microsoft.com/office/drawing/2014/main" val="37178314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4657537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-72-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75847C94-4A24-4826-80E1-81BC24EBB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1681367"/>
              </p:ext>
            </p:extLst>
          </p:nvPr>
        </p:nvGraphicFramePr>
        <p:xfrm>
          <a:off x="713250" y="1644714"/>
          <a:ext cx="8478982" cy="4023845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478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50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latin typeface="휴먼명조"/>
                          <a:ea typeface="휴먼명조"/>
                        </a:rPr>
                        <a:t>   </a:t>
                      </a:r>
                      <a:r>
                        <a:rPr lang="ko-KR" altLang="en-US" sz="1800" b="1" dirty="0">
                          <a:solidFill>
                            <a:schemeClr val="bg1"/>
                          </a:solidFill>
                        </a:rPr>
                        <a:t>기본방향</a:t>
                      </a:r>
                      <a:endParaRPr lang="ko-KR" altLang="en-US" sz="1800" b="1" kern="0" spc="0" dirty="0">
                        <a:solidFill>
                          <a:schemeClr val="bg1"/>
                        </a:solidFill>
                        <a:latin typeface="한양신명조"/>
                      </a:endParaRP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3561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»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지방자치법 및 시행령 개정에 따른 지방의회 위상강화 수요에 대응하기 위한 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의회 사무기구 및 상임위원회 의정기능 강화 </a:t>
                      </a: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»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그러나 지방자치법 및 시행령 개정이 이루어 졌지만 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우리나라 지방자치는 제도적으로 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강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시장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-(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약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의회의 기관구성 하에서 집행부에 권한이 집중되어 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지방의회의 직급상 불균형은 심각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 -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법 개정이 이루어 졌음에도 불구하고 의회 사무기구는 여전히</a:t>
                      </a:r>
                      <a:endParaRPr lang="en-US" altLang="ko-KR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“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지방자치단체 행정기구와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정원기준에</a:t>
                      </a:r>
                      <a:r>
                        <a:rPr lang="ko-KR" altLang="en-US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관한 </a:t>
                      </a:r>
                      <a:r>
                        <a:rPr lang="ko-KR" altLang="en-US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규정</a:t>
                      </a:r>
                      <a:r>
                        <a:rPr lang="ko-KR" altLang="en-US" sz="12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”의</a:t>
                      </a:r>
                      <a:r>
                        <a:rPr lang="ko-KR" altLang="en-US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적용을 받고 있음</a:t>
                      </a:r>
                    </a:p>
                    <a:p>
                      <a:pPr fontAlgn="base" latinLnBrk="1">
                        <a:lnSpc>
                          <a:spcPct val="100000"/>
                        </a:lnSpc>
                      </a:pP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»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따라서 의회 사무처 조직개편 단기안은 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 직급체제에서 의회 의정활동을 지원하는 선에서 </a:t>
                      </a:r>
                      <a:endParaRPr lang="en-US" altLang="ko-KR" sz="14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2022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년 </a:t>
                      </a:r>
                      <a:r>
                        <a:rPr lang="en-US" altLang="ko-KR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월 지방자치법 개정안의 본격 시행에 대비한 조직개편 안 도출</a:t>
                      </a: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755087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-73-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596826"/>
            <a:ext cx="8337307" cy="662542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주요 개편 내용</a:t>
            </a:r>
            <a:endParaRPr lang="en-US" altLang="ko-KR" sz="2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84C3089-DF5F-4BAA-A9E1-55A15A384E83}"/>
              </a:ext>
            </a:extLst>
          </p:cNvPr>
          <p:cNvSpPr/>
          <p:nvPr/>
        </p:nvSpPr>
        <p:spPr>
          <a:xfrm>
            <a:off x="2123855" y="2724113"/>
            <a:ext cx="7077579" cy="2665602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총무담당관</a:t>
            </a:r>
            <a:endParaRPr lang="en-US" altLang="ko-KR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총무팀의 명칭을 행정수요 고려하여 명칭변경 </a:t>
            </a:r>
            <a:r>
              <a:rPr lang="en-US" altLang="ko-KR" sz="1400" b="1" dirty="0"/>
              <a:t>: </a:t>
            </a:r>
            <a:r>
              <a:rPr lang="ko-KR" altLang="en-US" sz="1400" b="1" dirty="0"/>
              <a:t>운영지원팀</a:t>
            </a:r>
          </a:p>
          <a:p>
            <a:pPr fontAlgn="base">
              <a:lnSpc>
                <a:spcPct val="150000"/>
              </a:lnSpc>
            </a:pPr>
            <a:r>
              <a:rPr lang="en-US" altLang="ko-KR" sz="1100" b="1" dirty="0"/>
              <a:t>      </a:t>
            </a:r>
            <a:r>
              <a:rPr lang="en-US" altLang="ko-KR" sz="1100" dirty="0"/>
              <a:t>※ 4</a:t>
            </a:r>
            <a:r>
              <a:rPr lang="ko-KR" altLang="en-US" sz="1100" dirty="0"/>
              <a:t>급 과 혹은 담당관과 </a:t>
            </a:r>
            <a:r>
              <a:rPr lang="en-US" altLang="ko-KR" sz="1100" dirty="0"/>
              <a:t>5</a:t>
            </a:r>
            <a:r>
              <a:rPr lang="ko-KR" altLang="en-US" sz="1100" dirty="0"/>
              <a:t>급 담당관 혹은 팀 명칭은 구분될 필요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지방자치 </a:t>
            </a:r>
            <a:r>
              <a:rPr lang="en-US" altLang="ko-KR" sz="1400" b="1" dirty="0"/>
              <a:t>TF</a:t>
            </a:r>
            <a:r>
              <a:rPr lang="ko-KR" altLang="en-US" sz="1400" b="1" dirty="0"/>
              <a:t>팀은 지방자치법 개정에 따른 인사권 독립 및 인사교류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직원 평가 등의 </a:t>
            </a:r>
            <a:endParaRPr lang="en-US" altLang="ko-KR" sz="1400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    </a:t>
            </a:r>
            <a:r>
              <a:rPr lang="ko-KR" altLang="en-US" sz="1400" b="1" dirty="0"/>
              <a:t>업무수행을 위해 인사팀으로 명칭변경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</a:t>
            </a:r>
            <a:r>
              <a:rPr lang="ko-KR" altLang="en-US" sz="1400" b="1" dirty="0" err="1"/>
              <a:t>의정비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월정수당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의정활동비 등</a:t>
            </a:r>
            <a:r>
              <a:rPr lang="en-US" altLang="ko-KR" sz="1400" b="1" dirty="0"/>
              <a:t>) </a:t>
            </a:r>
            <a:r>
              <a:rPr lang="ko-KR" altLang="en-US" sz="1400" b="1" dirty="0"/>
              <a:t>경리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지출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계약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청사관리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재산관리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차량관리 등의 </a:t>
            </a:r>
            <a:endParaRPr lang="en-US" altLang="ko-KR" sz="1400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    </a:t>
            </a:r>
            <a:r>
              <a:rPr lang="ko-KR" altLang="en-US" sz="1400" b="1" dirty="0"/>
              <a:t>업무수행을 위한 회계팀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유튜브</a:t>
            </a:r>
            <a:r>
              <a:rPr lang="en-US" altLang="ko-KR" sz="1400" b="1" dirty="0"/>
              <a:t>, SNS </a:t>
            </a:r>
            <a:r>
              <a:rPr lang="ko-KR" altLang="en-US" sz="1400" b="1" dirty="0"/>
              <a:t>등 새로운 미디어 환경변화에 대응하기 위한 뉴미디어팀 신설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25DD1816-7B2E-4618-9A27-15C0CA6C1BB8}"/>
              </a:ext>
            </a:extLst>
          </p:cNvPr>
          <p:cNvSpPr/>
          <p:nvPr/>
        </p:nvSpPr>
        <p:spPr>
          <a:xfrm>
            <a:off x="1103001" y="2813710"/>
            <a:ext cx="658077" cy="717992"/>
          </a:xfrm>
          <a:prstGeom prst="roundRect">
            <a:avLst/>
          </a:prstGeom>
          <a:solidFill>
            <a:srgbClr val="4A738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그림 40" descr="숫자_001.png">
            <a:extLst>
              <a:ext uri="{FF2B5EF4-FFF2-40B4-BE49-F238E27FC236}">
                <a16:creationId xmlns:a16="http://schemas.microsoft.com/office/drawing/2014/main" id="{CB475F42-EF1E-4F82-80A9-A10346EC05D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7989" y="2953064"/>
            <a:ext cx="229374" cy="472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26638194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-74-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84C3089-DF5F-4BAA-A9E1-55A15A384E83}"/>
              </a:ext>
            </a:extLst>
          </p:cNvPr>
          <p:cNvSpPr/>
          <p:nvPr/>
        </p:nvSpPr>
        <p:spPr>
          <a:xfrm>
            <a:off x="2123855" y="1939122"/>
            <a:ext cx="6333785" cy="1119024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의사담당관</a:t>
            </a:r>
            <a:endParaRPr lang="en-US" altLang="ko-KR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의안의 접수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처리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회부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이송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의결문서 처리 등의 행정수요 고려 </a:t>
            </a:r>
            <a:r>
              <a:rPr lang="ko-KR" altLang="en-US" sz="1400" b="1" dirty="0" err="1"/>
              <a:t>의안팀</a:t>
            </a:r>
            <a:r>
              <a:rPr lang="ko-KR" altLang="en-US" sz="1400" b="1" dirty="0"/>
              <a:t>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기록팀은 </a:t>
            </a:r>
            <a:r>
              <a:rPr lang="en-US" altLang="ko-KR" sz="1400" b="1" dirty="0"/>
              <a:t>2</a:t>
            </a:r>
            <a:r>
              <a:rPr lang="ko-KR" altLang="en-US" sz="1400" b="1" dirty="0"/>
              <a:t>인 인원 보강</a:t>
            </a: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id="{1321863F-EB75-4BA1-9371-0D923650D5F2}"/>
              </a:ext>
            </a:extLst>
          </p:cNvPr>
          <p:cNvSpPr/>
          <p:nvPr/>
        </p:nvSpPr>
        <p:spPr>
          <a:xfrm>
            <a:off x="2123855" y="3371604"/>
            <a:ext cx="6925294" cy="2123658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입법정책담당관</a:t>
            </a:r>
            <a:endParaRPr lang="en-US" altLang="ko-KR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정책지원관 유사업무 수행이라는 오해를 불식시키기 위해 입법담당관으로 </a:t>
            </a:r>
            <a:r>
              <a:rPr lang="ko-KR" altLang="en-US" sz="1400" b="1" dirty="0" smtClean="0"/>
              <a:t>명칭변경</a:t>
            </a:r>
            <a:endParaRPr lang="ko-KR" altLang="en-US" sz="1400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입법지원팀은 행정환경 고려 입법정책팀으로 명칭변경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행정수요 고려 법제지원팀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자치분권 강화 및 지방의회법 추진에 대비하기 위한 자치분권팀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예산정책분석팀은 기능 일관성 고려 의정담당관으로 이관</a:t>
            </a:r>
          </a:p>
        </p:txBody>
      </p:sp>
      <p:sp>
        <p:nvSpPr>
          <p:cNvPr id="39" name="사각형: 둥근 모서리 38">
            <a:extLst>
              <a:ext uri="{FF2B5EF4-FFF2-40B4-BE49-F238E27FC236}">
                <a16:creationId xmlns:a16="http://schemas.microsoft.com/office/drawing/2014/main" id="{58D559BD-9842-423D-8140-8607DBE6EF24}"/>
              </a:ext>
            </a:extLst>
          </p:cNvPr>
          <p:cNvSpPr/>
          <p:nvPr/>
        </p:nvSpPr>
        <p:spPr>
          <a:xfrm>
            <a:off x="1068495" y="2054592"/>
            <a:ext cx="658077" cy="717992"/>
          </a:xfrm>
          <a:prstGeom prst="roundRect">
            <a:avLst/>
          </a:prstGeom>
          <a:solidFill>
            <a:srgbClr val="4A738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id="{730A2269-E485-4DF4-B792-31430C385B1F}"/>
              </a:ext>
            </a:extLst>
          </p:cNvPr>
          <p:cNvSpPr/>
          <p:nvPr/>
        </p:nvSpPr>
        <p:spPr>
          <a:xfrm>
            <a:off x="1078397" y="3464654"/>
            <a:ext cx="658077" cy="717992"/>
          </a:xfrm>
          <a:prstGeom prst="roundRect">
            <a:avLst/>
          </a:prstGeom>
          <a:solidFill>
            <a:srgbClr val="4A738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9" name="그림 48" descr="숫자_002.png">
            <a:extLst>
              <a:ext uri="{FF2B5EF4-FFF2-40B4-BE49-F238E27FC236}">
                <a16:creationId xmlns:a16="http://schemas.microsoft.com/office/drawing/2014/main" id="{CA204977-3670-40EB-BB52-BBDC54394554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31353" y="2187261"/>
            <a:ext cx="337314" cy="472240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그림 49" descr="숫자_003.png">
            <a:extLst>
              <a:ext uri="{FF2B5EF4-FFF2-40B4-BE49-F238E27FC236}">
                <a16:creationId xmlns:a16="http://schemas.microsoft.com/office/drawing/2014/main" id="{DAB0A1A5-5632-4E67-ACFD-19C943429928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74872" y="3601931"/>
            <a:ext cx="431763" cy="47224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1909086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-75-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84C3089-DF5F-4BAA-A9E1-55A15A384E83}"/>
              </a:ext>
            </a:extLst>
          </p:cNvPr>
          <p:cNvSpPr/>
          <p:nvPr/>
        </p:nvSpPr>
        <p:spPr>
          <a:xfrm>
            <a:off x="2123855" y="1939122"/>
            <a:ext cx="7537641" cy="2088520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의정담당관</a:t>
            </a:r>
            <a:endParaRPr lang="en-US" altLang="ko-KR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지방자치법 개정에 따른 의원 의정활동 강화를 위해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의원들의 입법 지원을 제외한 의정활동 지원을 위해 의정지원팀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의정정보팀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도민들의 민원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청원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집행부 행정처리에 대한 이의신청 등을 해결하기 위한 민원행정팀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 입법정책담당관에 존치하고 있던 예산정책분석팀은 기능강화를 위해 확대 분리하여 </a:t>
            </a:r>
            <a:endParaRPr lang="en-US" altLang="ko-KR" sz="1400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    </a:t>
            </a:r>
            <a:r>
              <a:rPr lang="ko-KR" altLang="en-US" sz="1400" b="1" dirty="0"/>
              <a:t>예산정책팀과 재정분석팀으로 분리</a:t>
            </a:r>
          </a:p>
        </p:txBody>
      </p:sp>
      <p:sp>
        <p:nvSpPr>
          <p:cNvPr id="5" name="사각형: 둥근 모서리 4">
            <a:extLst>
              <a:ext uri="{FF2B5EF4-FFF2-40B4-BE49-F238E27FC236}">
                <a16:creationId xmlns:a16="http://schemas.microsoft.com/office/drawing/2014/main" id="{553024F8-A121-4906-B005-9BAFD8DB0C85}"/>
              </a:ext>
            </a:extLst>
          </p:cNvPr>
          <p:cNvSpPr/>
          <p:nvPr/>
        </p:nvSpPr>
        <p:spPr>
          <a:xfrm>
            <a:off x="1094363" y="2028714"/>
            <a:ext cx="658077" cy="717992"/>
          </a:xfrm>
          <a:prstGeom prst="roundRect">
            <a:avLst/>
          </a:prstGeom>
          <a:solidFill>
            <a:srgbClr val="4A738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사각형: 둥근 모서리 34">
            <a:extLst>
              <a:ext uri="{FF2B5EF4-FFF2-40B4-BE49-F238E27FC236}">
                <a16:creationId xmlns:a16="http://schemas.microsoft.com/office/drawing/2014/main" id="{8DD58AA9-2940-44EF-8196-9D51E6B24012}"/>
              </a:ext>
            </a:extLst>
          </p:cNvPr>
          <p:cNvSpPr/>
          <p:nvPr/>
        </p:nvSpPr>
        <p:spPr>
          <a:xfrm>
            <a:off x="1094363" y="4275868"/>
            <a:ext cx="658077" cy="717992"/>
          </a:xfrm>
          <a:prstGeom prst="roundRect">
            <a:avLst/>
          </a:prstGeom>
          <a:solidFill>
            <a:srgbClr val="4A738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9" name="그림 38" descr="숫자_004.png">
            <a:extLst>
              <a:ext uri="{FF2B5EF4-FFF2-40B4-BE49-F238E27FC236}">
                <a16:creationId xmlns:a16="http://schemas.microsoft.com/office/drawing/2014/main" id="{BF3BF0D7-36DF-4714-ADA1-86AEE40350A5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186240" y="2181923"/>
            <a:ext cx="499226" cy="485733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그림 39" descr="숫자_005.png">
            <a:extLst>
              <a:ext uri="{FF2B5EF4-FFF2-40B4-BE49-F238E27FC236}">
                <a16:creationId xmlns:a16="http://schemas.microsoft.com/office/drawing/2014/main" id="{05799079-4EA8-41F0-8A14-8366501F0D36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14266" y="4398161"/>
            <a:ext cx="418270" cy="485733"/>
          </a:xfrm>
          <a:prstGeom prst="rect">
            <a:avLst/>
          </a:prstGeom>
          <a:noFill/>
          <a:ln>
            <a:noFill/>
          </a:ln>
        </p:spPr>
      </p:pic>
      <p:sp>
        <p:nvSpPr>
          <p:cNvPr id="41" name="직사각형 40">
            <a:extLst>
              <a:ext uri="{FF2B5EF4-FFF2-40B4-BE49-F238E27FC236}">
                <a16:creationId xmlns:a16="http://schemas.microsoft.com/office/drawing/2014/main" id="{7DAFB4A9-94A5-420B-9B13-27F5412951A4}"/>
              </a:ext>
            </a:extLst>
          </p:cNvPr>
          <p:cNvSpPr/>
          <p:nvPr/>
        </p:nvSpPr>
        <p:spPr>
          <a:xfrm>
            <a:off x="2123854" y="4169977"/>
            <a:ext cx="6247223" cy="1354858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전문위원</a:t>
            </a:r>
            <a:endParaRPr lang="en-US" altLang="ko-KR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</a:t>
            </a:r>
            <a:r>
              <a:rPr lang="ko-KR" altLang="en-US" sz="1400" b="1" dirty="0"/>
              <a:t>상임위 보좌기능 강화를 위해 각 위원회별로 의사지원팀 및 입법지원팀 신설</a:t>
            </a:r>
          </a:p>
          <a:p>
            <a:pPr fontAlgn="base">
              <a:lnSpc>
                <a:spcPct val="150000"/>
              </a:lnSpc>
            </a:pPr>
            <a:r>
              <a:rPr lang="en-US" altLang="ko-KR" sz="1200" dirty="0"/>
              <a:t>    ※ 2022</a:t>
            </a:r>
            <a:r>
              <a:rPr lang="ko-KR" altLang="en-US" sz="1200" dirty="0"/>
              <a:t>년 </a:t>
            </a:r>
            <a:r>
              <a:rPr lang="en-US" altLang="ko-KR" sz="1200" dirty="0"/>
              <a:t>9</a:t>
            </a:r>
            <a:r>
              <a:rPr lang="ko-KR" altLang="en-US" sz="1200" dirty="0"/>
              <a:t>명</a:t>
            </a:r>
            <a:r>
              <a:rPr lang="en-US" altLang="ko-KR" sz="1200" dirty="0"/>
              <a:t>, 2023</a:t>
            </a:r>
            <a:r>
              <a:rPr lang="ko-KR" altLang="en-US" sz="1200" dirty="0"/>
              <a:t>년 </a:t>
            </a:r>
            <a:r>
              <a:rPr lang="en-US" altLang="ko-KR" sz="1200" dirty="0"/>
              <a:t>19</a:t>
            </a:r>
            <a:r>
              <a:rPr lang="ko-KR" altLang="en-US" sz="1200" dirty="0"/>
              <a:t>명으로 충원될 정책지원관을 입법지원팀에 배속하여 </a:t>
            </a:r>
            <a:endParaRPr lang="en-US" altLang="ko-KR" sz="1200" dirty="0"/>
          </a:p>
          <a:p>
            <a:pPr fontAlgn="base">
              <a:lnSpc>
                <a:spcPct val="150000"/>
              </a:lnSpc>
            </a:pPr>
            <a:r>
              <a:rPr lang="en-US" altLang="ko-KR" sz="1200" dirty="0"/>
              <a:t>        </a:t>
            </a:r>
            <a:r>
              <a:rPr lang="ko-KR" altLang="en-US" sz="1200" dirty="0"/>
              <a:t>의원 의정활동 지원 시스템을 구축하도록 하는 것이 바람직할 것임</a:t>
            </a:r>
            <a:r>
              <a:rPr lang="ko-KR" altLang="en-US" sz="1200" b="1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43095421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-76-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사무처 기구 개편안</a:t>
            </a:r>
            <a:endParaRPr lang="en-US" altLang="ko-K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9EC446A-80A5-41FC-A970-AEEDDB9B01C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3212" y="2417465"/>
          <a:ext cx="8666447" cy="36045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7470">
                  <a:extLst>
                    <a:ext uri="{9D8B030D-6E8A-4147-A177-3AD203B41FA5}">
                      <a16:colId xmlns:a16="http://schemas.microsoft.com/office/drawing/2014/main" val="100422125"/>
                    </a:ext>
                  </a:extLst>
                </a:gridCol>
                <a:gridCol w="1423568">
                  <a:extLst>
                    <a:ext uri="{9D8B030D-6E8A-4147-A177-3AD203B41FA5}">
                      <a16:colId xmlns:a16="http://schemas.microsoft.com/office/drawing/2014/main" val="3179165121"/>
                    </a:ext>
                  </a:extLst>
                </a:gridCol>
                <a:gridCol w="3224106">
                  <a:extLst>
                    <a:ext uri="{9D8B030D-6E8A-4147-A177-3AD203B41FA5}">
                      <a16:colId xmlns:a16="http://schemas.microsoft.com/office/drawing/2014/main" val="4271405787"/>
                    </a:ext>
                  </a:extLst>
                </a:gridCol>
                <a:gridCol w="1271694">
                  <a:extLst>
                    <a:ext uri="{9D8B030D-6E8A-4147-A177-3AD203B41FA5}">
                      <a16:colId xmlns:a16="http://schemas.microsoft.com/office/drawing/2014/main" val="1373106589"/>
                    </a:ext>
                  </a:extLst>
                </a:gridCol>
                <a:gridCol w="1339609">
                  <a:extLst>
                    <a:ext uri="{9D8B030D-6E8A-4147-A177-3AD203B41FA5}">
                      <a16:colId xmlns:a16="http://schemas.microsoft.com/office/drawing/2014/main" val="185410488"/>
                    </a:ext>
                  </a:extLst>
                </a:gridCol>
              </a:tblGrid>
              <a:tr h="160206"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현재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개편내용 및 근거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개편안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5624"/>
                  </a:ext>
                </a:extLst>
              </a:tr>
              <a:tr h="16020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부서명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부서명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44648"/>
                  </a:ext>
                </a:extLst>
              </a:tr>
              <a:tr h="249012">
                <a:tc rowSpan="6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총무담당관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총무팀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행정수요 고려 명칭변경</a:t>
                      </a:r>
                    </a:p>
                  </a:txBody>
                  <a:tcPr marL="12553" marR="12553" marT="12553" marB="12553" anchor="ctr"/>
                </a:tc>
                <a:tc rowSpan="6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총무담당관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운영지원팀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2658310246"/>
                  </a:ext>
                </a:extLst>
              </a:tr>
              <a:tr h="3138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지방자치</a:t>
                      </a:r>
                      <a:r>
                        <a:rPr 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TF</a:t>
                      </a: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지방자치법 개정에 따른 인사권 독립반영 변경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인사팀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3406574189"/>
                  </a:ext>
                </a:extLst>
              </a:tr>
              <a:tr h="17787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행정수요 고려 신설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회계팀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3544100911"/>
                  </a:ext>
                </a:extLst>
              </a:tr>
              <a:tr h="1610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정책홍보팀</a:t>
                      </a:r>
                    </a:p>
                  </a:txBody>
                  <a:tcPr marL="12553" marR="12553" marT="12553" marB="12553" anchor="ctr"/>
                </a:tc>
                <a:tc rowSpan="2"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행정환경 및 기능 고려 분리 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정책홍보팀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3532713255"/>
                  </a:ext>
                </a:extLst>
              </a:tr>
              <a:tr h="16105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뉴미디어팀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2782145659"/>
                  </a:ext>
                </a:extLst>
              </a:tr>
              <a:tr h="2490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의장비서실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의장직속 이관 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2578687479"/>
                  </a:ext>
                </a:extLst>
              </a:tr>
              <a:tr h="173427"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의사담당관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의사팀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현행유지</a:t>
                      </a:r>
                    </a:p>
                  </a:txBody>
                  <a:tcPr marL="12553" marR="12553" marT="12553" marB="12553" anchor="ctr"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의사담당관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4099098779"/>
                  </a:ext>
                </a:extLst>
              </a:tr>
              <a:tr h="1763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행정수요 고려 신설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의안팀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16551306"/>
                  </a:ext>
                </a:extLst>
              </a:tr>
              <a:tr h="24901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기록팀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현행유지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기록팀</a:t>
                      </a: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9463914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01468459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-77-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사무처 기구 개편안</a:t>
            </a:r>
            <a:endParaRPr lang="en-US" altLang="ko-K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39EC446A-80A5-41FC-A970-AEEDDB9B01CB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693212" y="2207915"/>
          <a:ext cx="8666447" cy="361593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7470">
                  <a:extLst>
                    <a:ext uri="{9D8B030D-6E8A-4147-A177-3AD203B41FA5}">
                      <a16:colId xmlns:a16="http://schemas.microsoft.com/office/drawing/2014/main" val="100422125"/>
                    </a:ext>
                  </a:extLst>
                </a:gridCol>
                <a:gridCol w="1423568">
                  <a:extLst>
                    <a:ext uri="{9D8B030D-6E8A-4147-A177-3AD203B41FA5}">
                      <a16:colId xmlns:a16="http://schemas.microsoft.com/office/drawing/2014/main" val="3179165121"/>
                    </a:ext>
                  </a:extLst>
                </a:gridCol>
                <a:gridCol w="3224106">
                  <a:extLst>
                    <a:ext uri="{9D8B030D-6E8A-4147-A177-3AD203B41FA5}">
                      <a16:colId xmlns:a16="http://schemas.microsoft.com/office/drawing/2014/main" val="4271405787"/>
                    </a:ext>
                  </a:extLst>
                </a:gridCol>
                <a:gridCol w="1421861">
                  <a:extLst>
                    <a:ext uri="{9D8B030D-6E8A-4147-A177-3AD203B41FA5}">
                      <a16:colId xmlns:a16="http://schemas.microsoft.com/office/drawing/2014/main" val="1373106589"/>
                    </a:ext>
                  </a:extLst>
                </a:gridCol>
                <a:gridCol w="1189442">
                  <a:extLst>
                    <a:ext uri="{9D8B030D-6E8A-4147-A177-3AD203B41FA5}">
                      <a16:colId xmlns:a16="http://schemas.microsoft.com/office/drawing/2014/main" val="185410488"/>
                    </a:ext>
                  </a:extLst>
                </a:gridCol>
              </a:tblGrid>
              <a:tr h="160206"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현재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개편내용 및 근거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개편안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245624"/>
                  </a:ext>
                </a:extLst>
              </a:tr>
              <a:tr h="160206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부서명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부서명</a:t>
                      </a: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4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44648"/>
                  </a:ext>
                </a:extLst>
              </a:tr>
              <a:tr h="249012">
                <a:tc row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입법정책담당관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행정환경 고려 명칭변경</a:t>
                      </a:r>
                    </a:p>
                  </a:txBody>
                  <a:tcPr marL="12553" marR="12553" marT="12553" marB="12553" anchor="ctr"/>
                </a:tc>
                <a:tc row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입법담당관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행정수요 고려 명칭변경</a:t>
                      </a:r>
                      <a:r>
                        <a:rPr lang="en-US" altLang="ko-KR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  <a:endParaRPr lang="ko-KR" altLang="en-US" sz="1400" b="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입법정책팀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114130384"/>
                  </a:ext>
                </a:extLst>
              </a:tr>
              <a:tr h="3138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예산정책분석팀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기능 일관성 고려 의정담당관 이관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2784380361"/>
                  </a:ext>
                </a:extLst>
              </a:tr>
              <a:tr h="1986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행정수요 고려 신설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법제지원팀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3166718384"/>
                  </a:ext>
                </a:extLst>
              </a:tr>
              <a:tr h="3138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지방의회법 추진 및 지방분권 강화 대비 신설</a:t>
                      </a: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자치분권팀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1838771974"/>
                  </a:ext>
                </a:extLst>
              </a:tr>
              <a:tr h="249012">
                <a:tc rowSpan="5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 rowSpan="5"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의정지원 기능 강화 고려 신설</a:t>
                      </a:r>
                    </a:p>
                  </a:txBody>
                  <a:tcPr marL="12553" marR="12553" marT="12553" marB="12553" anchor="ctr"/>
                </a:tc>
                <a:tc rowSpan="5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의정담당관</a:t>
                      </a:r>
                    </a:p>
                  </a:txBody>
                  <a:tcPr marL="12553" marR="12553" marT="12553" marB="12553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의정지원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459221000"/>
                  </a:ext>
                </a:extLst>
              </a:tr>
              <a:tr h="25052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의정정보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47788646"/>
                  </a:ext>
                </a:extLst>
              </a:tr>
              <a:tr h="19862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민원행정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1015701304"/>
                  </a:ext>
                </a:extLst>
              </a:tr>
              <a:tr h="1734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2553" marR="12553" marT="12553" marB="12553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예산정책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2950908075"/>
                  </a:ext>
                </a:extLst>
              </a:tr>
              <a:tr h="17342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재정분석</a:t>
                      </a:r>
                    </a:p>
                  </a:txBody>
                  <a:tcPr marL="12553" marR="12553" marT="12553" marB="12553" anchor="ctr"/>
                </a:tc>
                <a:extLst>
                  <a:ext uri="{0D108BD9-81ED-4DB2-BD59-A6C34878D82A}">
                    <a16:rowId xmlns:a16="http://schemas.microsoft.com/office/drawing/2014/main" val="330801377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8791439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-78-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전문위원 개편안</a:t>
            </a:r>
            <a:endParaRPr lang="en-US" altLang="ko-KR" sz="20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3954D00F-234E-4355-AAF3-A047195660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8560219"/>
              </p:ext>
            </p:extLst>
          </p:nvPr>
        </p:nvGraphicFramePr>
        <p:xfrm>
          <a:off x="704849" y="2118995"/>
          <a:ext cx="8640763" cy="40806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7401">
                  <a:extLst>
                    <a:ext uri="{9D8B030D-6E8A-4147-A177-3AD203B41FA5}">
                      <a16:colId xmlns:a16="http://schemas.microsoft.com/office/drawing/2014/main" val="179585739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196809754"/>
                    </a:ext>
                  </a:extLst>
                </a:gridCol>
                <a:gridCol w="1466850">
                  <a:extLst>
                    <a:ext uri="{9D8B030D-6E8A-4147-A177-3AD203B41FA5}">
                      <a16:colId xmlns:a16="http://schemas.microsoft.com/office/drawing/2014/main" val="3540763130"/>
                    </a:ext>
                  </a:extLst>
                </a:gridCol>
                <a:gridCol w="2401119">
                  <a:extLst>
                    <a:ext uri="{9D8B030D-6E8A-4147-A177-3AD203B41FA5}">
                      <a16:colId xmlns:a16="http://schemas.microsoft.com/office/drawing/2014/main" val="3529169487"/>
                    </a:ext>
                  </a:extLst>
                </a:gridCol>
                <a:gridCol w="1343793">
                  <a:extLst>
                    <a:ext uri="{9D8B030D-6E8A-4147-A177-3AD203B41FA5}">
                      <a16:colId xmlns:a16="http://schemas.microsoft.com/office/drawing/2014/main" val="2081143702"/>
                    </a:ext>
                  </a:extLst>
                </a:gridCol>
              </a:tblGrid>
              <a:tr h="175514"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현재</a:t>
                      </a: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개편내용 및 근거</a:t>
                      </a: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개편안</a:t>
                      </a: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455002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전문위원</a:t>
                      </a: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전문위원</a:t>
                      </a: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200" b="1" kern="1200" dirty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628940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운영수석전문위원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운영전문위원</a:t>
                      </a:r>
                    </a:p>
                  </a:txBody>
                  <a:tcPr marL="17907" marR="17907" marT="17907" marB="17907" anchor="ctr"/>
                </a:tc>
                <a:tc rowSpan="1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전문위원 기구 확대를 통해 의정활동 지원 강화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운영수석전문위원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463526197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58513969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예산결산수석전문위원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예산결산위원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예산결산수석전문위원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098365942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464675340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행정자치전문위원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행정자치팀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행정자치전문위원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829512907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926592106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환경복지전문위원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환경복지팀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환경복지전문위원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664624720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434355640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농산업경제전문위원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농산업경제팀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농산업경제전문위원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297629076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717835534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문화건설안전전문위원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문화건설안전팀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문화건설안전전문위원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215433181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11146688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881445395"/>
                  </a:ext>
                </a:extLst>
              </a:tr>
              <a:tr h="18926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9286928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9847220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자유형 87"/>
          <p:cNvSpPr/>
          <p:nvPr/>
        </p:nvSpPr>
        <p:spPr>
          <a:xfrm>
            <a:off x="4565201" y="2964806"/>
            <a:ext cx="73681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7" name="자유형 86"/>
          <p:cNvSpPr/>
          <p:nvPr/>
        </p:nvSpPr>
        <p:spPr>
          <a:xfrm>
            <a:off x="2481403" y="2971491"/>
            <a:ext cx="45719" cy="38922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5" name="자유형 44"/>
          <p:cNvSpPr/>
          <p:nvPr/>
        </p:nvSpPr>
        <p:spPr>
          <a:xfrm flipH="1">
            <a:off x="5482520" y="2567172"/>
            <a:ext cx="87544" cy="248007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0" name="자유형 79"/>
          <p:cNvSpPr/>
          <p:nvPr/>
        </p:nvSpPr>
        <p:spPr>
          <a:xfrm rot="5400000" flipH="1">
            <a:off x="5705786" y="1880572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1" name="자유형 80"/>
          <p:cNvSpPr/>
          <p:nvPr/>
        </p:nvSpPr>
        <p:spPr>
          <a:xfrm rot="5400000" flipH="1">
            <a:off x="5714350" y="2278419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2" name="자유형 81"/>
          <p:cNvSpPr/>
          <p:nvPr/>
        </p:nvSpPr>
        <p:spPr>
          <a:xfrm rot="5400000" flipH="1">
            <a:off x="5702366" y="2687669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3" name="자유형 82"/>
          <p:cNvSpPr/>
          <p:nvPr/>
        </p:nvSpPr>
        <p:spPr>
          <a:xfrm rot="5400000" flipH="1">
            <a:off x="5700656" y="3096922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4" name="자유형 83"/>
          <p:cNvSpPr/>
          <p:nvPr/>
        </p:nvSpPr>
        <p:spPr>
          <a:xfrm rot="5400000" flipH="1">
            <a:off x="5709220" y="3485624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5" name="자유형 84"/>
          <p:cNvSpPr/>
          <p:nvPr/>
        </p:nvSpPr>
        <p:spPr>
          <a:xfrm rot="5400000" flipH="1">
            <a:off x="5697236" y="3925697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86" name="자유형 85"/>
          <p:cNvSpPr/>
          <p:nvPr/>
        </p:nvSpPr>
        <p:spPr>
          <a:xfrm rot="5400000" flipH="1">
            <a:off x="5705800" y="4365770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1" name="자유형 40"/>
          <p:cNvSpPr/>
          <p:nvPr/>
        </p:nvSpPr>
        <p:spPr>
          <a:xfrm flipH="1">
            <a:off x="2961413" y="2341956"/>
            <a:ext cx="45719" cy="62833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0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4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65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xtBox 65"/>
          <p:cNvSpPr txBox="1"/>
          <p:nvPr/>
        </p:nvSpPr>
        <p:spPr>
          <a:xfrm>
            <a:off x="4390855" y="6425614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-79-</a:t>
            </a:r>
            <a:endParaRPr lang="ko-KR" altLang="en-US" sz="1200" b="1" dirty="0"/>
          </a:p>
        </p:txBody>
      </p:sp>
      <p:cxnSp>
        <p:nvCxnSpPr>
          <p:cNvPr id="67" name="직선 연결선 66"/>
          <p:cNvCxnSpPr/>
          <p:nvPr/>
        </p:nvCxnSpPr>
        <p:spPr>
          <a:xfrm>
            <a:off x="334203" y="6075944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20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73FC46F5-EEF6-4D44-9C86-CAA02BF571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52013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/>
          <p:cNvSpPr txBox="1"/>
          <p:nvPr/>
        </p:nvSpPr>
        <p:spPr>
          <a:xfrm>
            <a:off x="694587" y="1731725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en-US" altLang="ko-KR" sz="1200" b="1" dirty="0">
                <a:sym typeface="Wingdings"/>
              </a:rPr>
              <a:t> </a:t>
            </a:r>
            <a:r>
              <a:rPr lang="ko-KR" altLang="en-US" sz="1200" b="1" dirty="0">
                <a:sym typeface="Wingdings"/>
              </a:rPr>
              <a:t> </a:t>
            </a:r>
            <a:r>
              <a:rPr lang="ko-KR" altLang="en-US" sz="1200" b="1" dirty="0" smtClean="0">
                <a:sym typeface="Wingdings"/>
              </a:rPr>
              <a:t>전라북도 </a:t>
            </a:r>
            <a:r>
              <a:rPr lang="ko-KR" altLang="en-US" sz="1200" b="1" dirty="0" err="1" smtClean="0">
                <a:sym typeface="Wingdings"/>
              </a:rPr>
              <a:t>의회사무처</a:t>
            </a:r>
            <a:r>
              <a:rPr lang="ko-KR" altLang="en-US" sz="1200" b="1" dirty="0" smtClean="0">
                <a:sym typeface="Wingdings"/>
              </a:rPr>
              <a:t> 조직도 </a:t>
            </a:r>
            <a:endParaRPr lang="ko-KR" altLang="en-US" sz="1200" dirty="0"/>
          </a:p>
        </p:txBody>
      </p:sp>
      <p:sp>
        <p:nvSpPr>
          <p:cNvPr id="16" name="자유형 15"/>
          <p:cNvSpPr/>
          <p:nvPr/>
        </p:nvSpPr>
        <p:spPr>
          <a:xfrm>
            <a:off x="1454575" y="2973201"/>
            <a:ext cx="45719" cy="38922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9" name="자유형 18"/>
          <p:cNvSpPr/>
          <p:nvPr/>
        </p:nvSpPr>
        <p:spPr>
          <a:xfrm>
            <a:off x="3498401" y="2967646"/>
            <a:ext cx="73681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직사각형 38"/>
          <p:cNvSpPr/>
          <p:nvPr/>
        </p:nvSpPr>
        <p:spPr>
          <a:xfrm>
            <a:off x="1011347" y="3214874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총무담당관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0" name="직사각형 39"/>
          <p:cNvSpPr/>
          <p:nvPr/>
        </p:nvSpPr>
        <p:spPr>
          <a:xfrm>
            <a:off x="1011347" y="3214874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직사각형 36"/>
          <p:cNvSpPr/>
          <p:nvPr/>
        </p:nvSpPr>
        <p:spPr>
          <a:xfrm>
            <a:off x="2050759" y="3214874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의사담당관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2050759" y="3214874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3090171" y="3214874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입법담당관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6" name="직사각형 35"/>
          <p:cNvSpPr/>
          <p:nvPr/>
        </p:nvSpPr>
        <p:spPr>
          <a:xfrm>
            <a:off x="3090171" y="3214874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4129583" y="3214874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의정담당관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4129583" y="3214874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1011347" y="3662261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운영지원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인사</a:t>
            </a:r>
            <a:endParaRPr lang="ko-KR" altLang="en-US" sz="9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회계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정책홍보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뉴미디어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2050759" y="3662261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의사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의안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기록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3090171" y="3662261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입법정책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법제지원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자치분권</a:t>
            </a:r>
            <a:endParaRPr lang="en-US" altLang="ko-KR" sz="9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4129583" y="3662261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의정정보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민원행정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예산정책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재정분석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30" name="그룹 29"/>
          <p:cNvGrpSpPr/>
          <p:nvPr/>
        </p:nvGrpSpPr>
        <p:grpSpPr>
          <a:xfrm>
            <a:off x="1011968" y="2209144"/>
            <a:ext cx="3999251" cy="313212"/>
            <a:chOff x="273049" y="1611087"/>
            <a:chExt cx="2499180" cy="546680"/>
          </a:xfrm>
        </p:grpSpPr>
        <p:sp>
          <p:nvSpPr>
            <p:cNvPr id="31" name="직사각형 30"/>
            <p:cNvSpPr/>
            <p:nvPr/>
          </p:nvSpPr>
          <p:spPr>
            <a:xfrm>
              <a:off x="273049" y="1611087"/>
              <a:ext cx="2499179" cy="546680"/>
            </a:xfrm>
            <a:prstGeom prst="rect">
              <a:avLst/>
            </a:prstGeom>
            <a:solidFill>
              <a:srgbClr val="004A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굴림" panose="020B0600000101010101" pitchFamily="50" charset="-127"/>
                  <a:ea typeface="굴림" panose="020B0600000101010101" pitchFamily="50" charset="-127"/>
                </a:rPr>
                <a:t>사무처장</a:t>
              </a:r>
              <a:endPara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273050" y="1611087"/>
              <a:ext cx="2499179" cy="250800"/>
            </a:xfrm>
            <a:prstGeom prst="rect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43" name="자유형 42"/>
          <p:cNvSpPr/>
          <p:nvPr/>
        </p:nvSpPr>
        <p:spPr>
          <a:xfrm rot="5400000" flipH="1">
            <a:off x="4035861" y="1223984"/>
            <a:ext cx="490578" cy="2548039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4" name="자유형 43"/>
          <p:cNvSpPr/>
          <p:nvPr/>
        </p:nvSpPr>
        <p:spPr>
          <a:xfrm rot="5400000" flipH="1">
            <a:off x="2765557" y="1161528"/>
            <a:ext cx="484139" cy="3115147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9" name="직사각형 48"/>
          <p:cNvSpPr/>
          <p:nvPr/>
        </p:nvSpPr>
        <p:spPr>
          <a:xfrm>
            <a:off x="5853922" y="2411779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운영수석전문위원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5853923" y="2411779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1" name="직사각형 50"/>
          <p:cNvSpPr/>
          <p:nvPr/>
        </p:nvSpPr>
        <p:spPr>
          <a:xfrm>
            <a:off x="7600524" y="2407104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3" name="직사각형 52"/>
          <p:cNvSpPr/>
          <p:nvPr/>
        </p:nvSpPr>
        <p:spPr>
          <a:xfrm>
            <a:off x="5852212" y="2810757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예산결산수석전문위원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852213" y="2810757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7598814" y="2806082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7" name="직사각형 56"/>
          <p:cNvSpPr/>
          <p:nvPr/>
        </p:nvSpPr>
        <p:spPr>
          <a:xfrm>
            <a:off x="5852212" y="3242275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행정자치전문위원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5852213" y="3242275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7609088" y="3237600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5860776" y="3641253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환경복지전문위원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5860777" y="3641253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7607378" y="3636578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5860776" y="4041937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농산업경제전문위원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5860777" y="4041937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0" name="직사각형 69"/>
          <p:cNvSpPr/>
          <p:nvPr/>
        </p:nvSpPr>
        <p:spPr>
          <a:xfrm>
            <a:off x="7607378" y="4037262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2" name="직사각형 71"/>
          <p:cNvSpPr/>
          <p:nvPr/>
        </p:nvSpPr>
        <p:spPr>
          <a:xfrm>
            <a:off x="5871050" y="4473455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문화건설안전전문위원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5871051" y="4473455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7617652" y="4468780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5869340" y="4872433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교육전문위원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5869341" y="4872433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7615942" y="4867758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1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cxnSp>
        <p:nvCxnSpPr>
          <p:cNvPr id="76" name="직선 연결선 75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직선 연결선 88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직선 연결선 89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직선 연결선 90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직선 연결선 91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직선 연결선 92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직선 연결선 93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직선 연결선 94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6" name="직사각형 95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797955801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-80-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4A7386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인력 충원 안</a:t>
            </a:r>
            <a:r>
              <a:rPr lang="en-US" altLang="ko-KR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(30</a:t>
            </a:r>
            <a:r>
              <a:rPr lang="ko-KR" altLang="en-US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 증원 필요</a:t>
            </a:r>
            <a:r>
              <a:rPr lang="en-US" altLang="ko-KR" sz="1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16557522-435C-46D4-BBAA-9ECD9000CA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821588"/>
              </p:ext>
            </p:extLst>
          </p:nvPr>
        </p:nvGraphicFramePr>
        <p:xfrm>
          <a:off x="1622870" y="2142043"/>
          <a:ext cx="6660261" cy="361264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32103">
                  <a:extLst>
                    <a:ext uri="{9D8B030D-6E8A-4147-A177-3AD203B41FA5}">
                      <a16:colId xmlns:a16="http://schemas.microsoft.com/office/drawing/2014/main" val="1691770785"/>
                    </a:ext>
                  </a:extLst>
                </a:gridCol>
                <a:gridCol w="1940877">
                  <a:extLst>
                    <a:ext uri="{9D8B030D-6E8A-4147-A177-3AD203B41FA5}">
                      <a16:colId xmlns:a16="http://schemas.microsoft.com/office/drawing/2014/main" val="2840467631"/>
                    </a:ext>
                  </a:extLst>
                </a:gridCol>
                <a:gridCol w="3387281">
                  <a:extLst>
                    <a:ext uri="{9D8B030D-6E8A-4147-A177-3AD203B41FA5}">
                      <a16:colId xmlns:a16="http://schemas.microsoft.com/office/drawing/2014/main" val="3002385534"/>
                    </a:ext>
                  </a:extLst>
                </a:gridCol>
              </a:tblGrid>
              <a:tr h="3144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구분</a:t>
                      </a:r>
                    </a:p>
                  </a:txBody>
                  <a:tcPr marL="64770" marR="64770" marT="17907" marB="17907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명칭</a:t>
                      </a:r>
                    </a:p>
                  </a:txBody>
                  <a:tcPr marL="64770" marR="64770" marT="17907" marB="17907" anchor="ctr"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rPr>
                        <a:t>필요인원</a:t>
                      </a:r>
                    </a:p>
                  </a:txBody>
                  <a:tcPr marL="64770" marR="64770" marT="17907" marB="17907" anchor="ctr"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2981134"/>
                  </a:ext>
                </a:extLst>
              </a:tr>
              <a:tr h="314400">
                <a:tc rowSpan="9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신설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회계팀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023081296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뉴미디어팀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1232117202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의안팀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627476664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법제지원팀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045087888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자치분권팀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424216819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의정지원팀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4038138647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의정정보팀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812455976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민원행정팀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5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824860622"/>
                  </a:ext>
                </a:extLst>
              </a:tr>
              <a:tr h="31440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재정분석팀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팀장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1, 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155133900"/>
                  </a:ext>
                </a:extLst>
              </a:tr>
              <a:tr h="314400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보강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기록팀</a:t>
                      </a: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명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직원 </a:t>
                      </a:r>
                      <a:r>
                        <a:rPr lang="en-US" altLang="ko-K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2)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406790225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125814A9-07BA-41E2-9FD5-7693119E51DC}"/>
              </a:ext>
            </a:extLst>
          </p:cNvPr>
          <p:cNvSpPr txBox="1"/>
          <p:nvPr/>
        </p:nvSpPr>
        <p:spPr>
          <a:xfrm>
            <a:off x="1304925" y="5724274"/>
            <a:ext cx="76867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/>
              <a:t>2022</a:t>
            </a:r>
            <a:r>
              <a:rPr lang="ko-KR" altLang="en-US" sz="1200" b="1" dirty="0"/>
              <a:t>년 </a:t>
            </a:r>
            <a:r>
              <a:rPr lang="en-US" altLang="ko-KR" sz="1200" b="1" dirty="0"/>
              <a:t>9</a:t>
            </a:r>
            <a:r>
              <a:rPr lang="ko-KR" altLang="en-US" sz="1200" b="1" dirty="0"/>
              <a:t>명</a:t>
            </a:r>
            <a:r>
              <a:rPr lang="en-US" altLang="ko-KR" sz="1200" b="1" dirty="0"/>
              <a:t>, 2023</a:t>
            </a:r>
            <a:r>
              <a:rPr lang="ko-KR" altLang="en-US" sz="1200" b="1" dirty="0"/>
              <a:t>년 </a:t>
            </a:r>
            <a:r>
              <a:rPr lang="en-US" altLang="ko-KR" sz="1200" b="1" dirty="0"/>
              <a:t>19</a:t>
            </a:r>
            <a:r>
              <a:rPr lang="ko-KR" altLang="en-US" sz="1200" b="1" dirty="0"/>
              <a:t>명으로 충원될 정책지원관을 입법지원팀에 배속하여 의원 의정활동 지원 시스템 구축 타당</a:t>
            </a:r>
          </a:p>
        </p:txBody>
      </p:sp>
    </p:spTree>
    <p:extLst>
      <p:ext uri="{BB962C8B-B14F-4D97-AF65-F5344CB8AC3E}">
        <p14:creationId xmlns:p14="http://schemas.microsoft.com/office/powerpoint/2010/main" val="289079698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-81-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82068" y="864237"/>
            <a:ext cx="1050288" cy="4226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1600" b="1" kern="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단기안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/>
          <p:cNvSpPr txBox="1"/>
          <p:nvPr/>
        </p:nvSpPr>
        <p:spPr>
          <a:xfrm>
            <a:off x="468558" y="1433516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(</a:t>
            </a:r>
            <a:r>
              <a:rPr lang="ko-KR" altLang="en-US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참고</a:t>
            </a:r>
            <a:r>
              <a:rPr lang="en-US" altLang="ko-KR" sz="1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)</a:t>
            </a:r>
            <a:r>
              <a:rPr lang="en-US" altLang="ko-KR" sz="1200" b="1" dirty="0" smtClean="0">
                <a:sym typeface="Wingdings"/>
              </a:rPr>
              <a:t> </a:t>
            </a:r>
            <a:r>
              <a:rPr lang="ko-KR" altLang="en-US" sz="1200" b="1" dirty="0" smtClean="0">
                <a:sym typeface="Wingdings"/>
              </a:rPr>
              <a:t> 시도의회 </a:t>
            </a:r>
            <a:r>
              <a:rPr lang="ko-KR" altLang="en-US" sz="1200" b="1" dirty="0" err="1" smtClean="0">
                <a:sym typeface="Wingdings"/>
              </a:rPr>
              <a:t>정책지원관</a:t>
            </a:r>
            <a:r>
              <a:rPr lang="ko-KR" altLang="en-US" sz="1200" b="1" dirty="0" smtClean="0">
                <a:sym typeface="Wingdings"/>
              </a:rPr>
              <a:t> </a:t>
            </a:r>
            <a:r>
              <a:rPr lang="ko-KR" altLang="en-US" sz="1200" b="1" dirty="0" err="1" smtClean="0">
                <a:sym typeface="Wingdings"/>
              </a:rPr>
              <a:t>채용현황</a:t>
            </a:r>
            <a:endParaRPr lang="ko-KR" altLang="en-US" sz="1200" dirty="0"/>
          </a:p>
        </p:txBody>
      </p:sp>
      <p:graphicFrame>
        <p:nvGraphicFramePr>
          <p:cNvPr id="35" name="표 3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1877266"/>
              </p:ext>
            </p:extLst>
          </p:nvPr>
        </p:nvGraphicFramePr>
        <p:xfrm>
          <a:off x="508696" y="1761918"/>
          <a:ext cx="8867440" cy="4377941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616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195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3645">
                  <a:extLst>
                    <a:ext uri="{9D8B030D-6E8A-4147-A177-3AD203B41FA5}">
                      <a16:colId xmlns:a16="http://schemas.microsoft.com/office/drawing/2014/main" val="85275631"/>
                    </a:ext>
                  </a:extLst>
                </a:gridCol>
                <a:gridCol w="970266">
                  <a:extLst>
                    <a:ext uri="{9D8B030D-6E8A-4147-A177-3AD203B41FA5}">
                      <a16:colId xmlns:a16="http://schemas.microsoft.com/office/drawing/2014/main" val="3422313610"/>
                    </a:ext>
                  </a:extLst>
                </a:gridCol>
                <a:gridCol w="1005335">
                  <a:extLst>
                    <a:ext uri="{9D8B030D-6E8A-4147-A177-3AD203B41FA5}">
                      <a16:colId xmlns:a16="http://schemas.microsoft.com/office/drawing/2014/main" val="3815540375"/>
                    </a:ext>
                  </a:extLst>
                </a:gridCol>
                <a:gridCol w="1040408">
                  <a:extLst>
                    <a:ext uri="{9D8B030D-6E8A-4147-A177-3AD203B41FA5}">
                      <a16:colId xmlns:a16="http://schemas.microsoft.com/office/drawing/2014/main" val="3919844544"/>
                    </a:ext>
                  </a:extLst>
                </a:gridCol>
                <a:gridCol w="3014142">
                  <a:extLst>
                    <a:ext uri="{9D8B030D-6E8A-4147-A177-3AD203B41FA5}">
                      <a16:colId xmlns:a16="http://schemas.microsoft.com/office/drawing/2014/main" val="3183002481"/>
                    </a:ext>
                  </a:extLst>
                </a:gridCol>
              </a:tblGrid>
              <a:tr h="14484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ko-KR" altLang="en-US" sz="1100" b="1" spc="-110" dirty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구분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20"/>
                        </a:spcBef>
                      </a:pPr>
                      <a:r>
                        <a:rPr 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2022</a:t>
                      </a: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년 정원</a:t>
                      </a:r>
                      <a:endParaRPr sz="1100" dirty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>
                      <a:solidFill>
                        <a:srgbClr val="FFFFFF"/>
                      </a:solidFill>
                      <a:prstDash val="soli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2023</a:t>
                      </a: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년 정원</a:t>
                      </a:r>
                      <a:endParaRPr lang="ko-KR" altLang="en-US" sz="1100" dirty="0" smtClean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유사인력현황</a:t>
                      </a:r>
                      <a:endParaRPr lang="en-US" altLang="ko-KR" sz="1100" b="1" spc="-135" dirty="0" smtClean="0">
                        <a:solidFill>
                          <a:srgbClr val="FFFFFF"/>
                        </a:solidFill>
                        <a:latin typeface="Malgun Gothic"/>
                        <a:cs typeface="Malgun Gothic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</a:t>
                      </a:r>
                      <a:r>
                        <a:rPr lang="ko-KR" altLang="en-US" sz="1100" b="1" spc="-135" dirty="0" err="1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행안부</a:t>
                      </a:r>
                      <a:r>
                        <a:rPr lang="en-US" altLang="ko-KR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)</a:t>
                      </a:r>
                      <a:endParaRPr lang="ko-KR" altLang="en-US" sz="1100" dirty="0" smtClean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2022</a:t>
                      </a: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년 </a:t>
                      </a:r>
                      <a:r>
                        <a:rPr lang="ko-KR" altLang="en-US" sz="1100" b="1" spc="-135" dirty="0" err="1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채용정원</a:t>
                      </a:r>
                      <a:endParaRPr lang="en-US" altLang="ko-KR" sz="1100" b="1" spc="-135" dirty="0" smtClean="0">
                        <a:solidFill>
                          <a:srgbClr val="FFFFFF"/>
                        </a:solidFill>
                        <a:latin typeface="Malgun Gothic"/>
                        <a:cs typeface="Malgun Gothic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(</a:t>
                      </a:r>
                      <a:r>
                        <a:rPr lang="ko-KR" altLang="en-US" sz="1100" b="1" spc="-135" dirty="0" err="1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행안부</a:t>
                      </a:r>
                      <a:r>
                        <a:rPr lang="en-US" altLang="ko-KR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)</a:t>
                      </a:r>
                      <a:endParaRPr lang="ko-KR" altLang="en-US" sz="1100" dirty="0" smtClean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시도의회 </a:t>
                      </a:r>
                      <a:endParaRPr lang="en-US" altLang="ko-KR" sz="1100" b="1" spc="-135" dirty="0" smtClean="0">
                        <a:solidFill>
                          <a:srgbClr val="FFFFFF"/>
                        </a:solidFill>
                        <a:latin typeface="Malgun Gothic"/>
                        <a:cs typeface="Malgun Gothic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채용계획</a:t>
                      </a:r>
                      <a:endParaRPr lang="ko-KR" altLang="en-US" sz="1100" dirty="0" smtClean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>
                      <a:solidFill>
                        <a:srgbClr val="FFFFFF"/>
                      </a:solidFill>
                      <a:prstDash val="solid"/>
                    </a:lnR>
                    <a:solidFill>
                      <a:srgbClr val="4A738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22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spc="-135" dirty="0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집행부와 </a:t>
                      </a:r>
                      <a:r>
                        <a:rPr lang="ko-KR" altLang="en-US" sz="1100" b="1" spc="-135" dirty="0" err="1" smtClean="0">
                          <a:solidFill>
                            <a:srgbClr val="FFFFFF"/>
                          </a:solidFill>
                          <a:latin typeface="Malgun Gothic"/>
                          <a:cs typeface="Malgun Gothic"/>
                        </a:rPr>
                        <a:t>협의상황</a:t>
                      </a:r>
                      <a:endParaRPr lang="ko-KR" altLang="en-US" sz="1100" dirty="0" smtClean="0">
                        <a:latin typeface="Malgun Gothic"/>
                        <a:cs typeface="Malgun Gothic"/>
                      </a:endParaRPr>
                    </a:p>
                  </a:txBody>
                  <a:tcPr marL="0" marR="0" marT="27940" marB="0" anchor="ctr">
                    <a:lnL w="63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4A73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496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서울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27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30.5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27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협의 중</a:t>
                      </a:r>
                      <a:endParaRPr lang="ko-KR" altLang="en-US" sz="10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6974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부산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23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kern="0" spc="-5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행안부에서</a:t>
                      </a:r>
                      <a:r>
                        <a:rPr lang="ko-KR" altLang="en-US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통보됨</a:t>
                      </a:r>
                      <a:r>
                        <a:rPr lang="en-US" altLang="ko-KR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정책지원 전문인력 </a:t>
                      </a:r>
                      <a:r>
                        <a:rPr lang="ko-KR" altLang="en-US" sz="1000" b="0" kern="0" spc="-5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정원배정</a:t>
                      </a:r>
                      <a:endParaRPr lang="ko-KR" altLang="en-US" sz="10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83673210"/>
                  </a:ext>
                </a:extLst>
              </a:tr>
              <a:tr h="23104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대구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7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7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협의 중</a:t>
                      </a:r>
                      <a:endParaRPr lang="ko-KR" altLang="en-US" sz="10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1128289"/>
                  </a:ext>
                </a:extLst>
              </a:tr>
              <a:tr h="191205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인천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18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9.4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b="0" kern="0" spc="-5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협의 중</a:t>
                      </a:r>
                      <a:endParaRPr lang="ko-KR" altLang="en-US" sz="1000" b="0" kern="0" spc="-5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8992664"/>
                  </a:ext>
                </a:extLst>
              </a:tr>
              <a:tr h="175272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광주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3.5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행안부</a:t>
                      </a:r>
                      <a:r>
                        <a:rPr lang="ko-KR" altLang="en-US" sz="1000" dirty="0" smtClean="0"/>
                        <a:t> 지침 시달 이후 협의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9355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대전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행안부</a:t>
                      </a:r>
                      <a:r>
                        <a:rPr lang="ko-KR" altLang="en-US" sz="1000" dirty="0" smtClean="0"/>
                        <a:t> 지침 시달 이후 협의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2250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울산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6.5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행안부</a:t>
                      </a:r>
                      <a:r>
                        <a:rPr lang="ko-KR" altLang="en-US" sz="1000" dirty="0" smtClean="0"/>
                        <a:t> </a:t>
                      </a:r>
                      <a:r>
                        <a:rPr lang="ko-KR" altLang="en-US" sz="1000" dirty="0" err="1" smtClean="0"/>
                        <a:t>의회의견</a:t>
                      </a:r>
                      <a:r>
                        <a:rPr lang="ko-KR" altLang="en-US" sz="1000" dirty="0" smtClean="0"/>
                        <a:t> 수용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507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세종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의회의견</a:t>
                      </a:r>
                      <a:r>
                        <a:rPr lang="ko-KR" altLang="en-US" sz="1000" dirty="0" smtClean="0"/>
                        <a:t> 수용 예정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35435075"/>
                  </a:ext>
                </a:extLst>
              </a:tr>
              <a:tr h="194830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경기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35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35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18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17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35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집행기구와</a:t>
                      </a:r>
                      <a:r>
                        <a:rPr lang="ko-KR" altLang="en-US" sz="1000" dirty="0" smtClean="0"/>
                        <a:t> 협의사항 </a:t>
                      </a:r>
                      <a:r>
                        <a:rPr lang="ko-KR" altLang="en-US" sz="1000" dirty="0" smtClean="0"/>
                        <a:t>예정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강원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18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</a:t>
                      </a:r>
                      <a:r>
                        <a:rPr lang="ko-KR" altLang="en-US" sz="1000" dirty="0" smtClean="0"/>
                        <a:t>차 </a:t>
                      </a:r>
                      <a:r>
                        <a:rPr lang="ko-KR" altLang="en-US" sz="1000" dirty="0" err="1" smtClean="0"/>
                        <a:t>협의완료</a:t>
                      </a:r>
                      <a:r>
                        <a:rPr lang="en-US" altLang="ko-KR" sz="1000" dirty="0" smtClean="0"/>
                        <a:t>, </a:t>
                      </a:r>
                      <a:r>
                        <a:rPr lang="ko-KR" altLang="en-US" sz="1000" dirty="0" smtClean="0"/>
                        <a:t>추후 </a:t>
                      </a:r>
                      <a:r>
                        <a:rPr lang="ko-KR" altLang="en-US" sz="1000" dirty="0" err="1" smtClean="0"/>
                        <a:t>행안부</a:t>
                      </a:r>
                      <a:r>
                        <a:rPr lang="ko-KR" altLang="en-US" sz="1000" dirty="0" smtClean="0"/>
                        <a:t> 지침 반영 추가협의 예정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충북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8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8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6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집행부와 협의중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27852588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충남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21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7358186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전북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8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-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행안부</a:t>
                      </a:r>
                      <a:r>
                        <a:rPr lang="ko-KR" altLang="en-US" sz="1000" dirty="0" smtClean="0"/>
                        <a:t> 지침 시달 이후 협의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745053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전남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의회의견</a:t>
                      </a:r>
                      <a:r>
                        <a:rPr lang="ko-KR" altLang="en-US" sz="1000" dirty="0" smtClean="0"/>
                        <a:t> 존중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37578734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경북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4.5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7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행안부</a:t>
                      </a:r>
                      <a:r>
                        <a:rPr lang="ko-KR" altLang="en-US" sz="1000" dirty="0" smtClean="0"/>
                        <a:t> 지침 시달 이후 협의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57547537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경남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12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14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err="1" smtClean="0"/>
                        <a:t>의회의견</a:t>
                      </a:r>
                      <a:r>
                        <a:rPr lang="ko-KR" altLang="en-US" sz="1000" dirty="0" smtClean="0"/>
                        <a:t> 수용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9859708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제주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10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dirty="0" smtClean="0"/>
                        <a:t>협의 중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4950126"/>
                  </a:ext>
                </a:extLst>
              </a:tr>
              <a:tr h="233541"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000" b="1" dirty="0" smtClean="0"/>
                        <a:t>계</a:t>
                      </a:r>
                      <a:endParaRPr lang="ko-KR" altLang="en-US" sz="1000" b="1" dirty="0"/>
                    </a:p>
                  </a:txBody>
                  <a:tcPr marL="64770" marR="64770" marT="17907" marB="17907" anchor="ctr"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199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>
                      <a:solidFill>
                        <a:srgbClr val="189CB1"/>
                      </a:solidFill>
                      <a:prstDash val="soli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411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180.9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85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000" dirty="0" smtClean="0"/>
                        <a:t>152</a:t>
                      </a:r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ko-KR" altLang="en-US" sz="1000" dirty="0"/>
                    </a:p>
                  </a:txBody>
                  <a:tcPr marL="64770" marR="64770" marT="17907" marB="17907" anchor="ctr">
                    <a:lnL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189CB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403211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38894988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-82-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직사각형 46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6" name="표 25">
            <a:extLst>
              <a:ext uri="{FF2B5EF4-FFF2-40B4-BE49-F238E27FC236}">
                <a16:creationId xmlns:a16="http://schemas.microsoft.com/office/drawing/2014/main" id="{75847C94-4A24-4826-80E1-81BC24EBB55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6983066"/>
              </p:ext>
            </p:extLst>
          </p:nvPr>
        </p:nvGraphicFramePr>
        <p:xfrm>
          <a:off x="713250" y="1644714"/>
          <a:ext cx="8478982" cy="3106143"/>
        </p:xfrm>
        <a:graphic>
          <a:graphicData uri="http://schemas.openxmlformats.org/drawingml/2006/table">
            <a:tbl>
              <a:tbl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tblPr>
              <a:tblGrid>
                <a:gridCol w="847898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99507"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00000"/>
                        </a:lnSpc>
                        <a:spcBef>
                          <a:spcPts val="100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1" kern="0" spc="0" dirty="0">
                          <a:solidFill>
                            <a:schemeClr val="bg1"/>
                          </a:solidFill>
                          <a:latin typeface="휴먼명조"/>
                          <a:ea typeface="휴먼명조"/>
                        </a:rPr>
                        <a:t>   </a:t>
                      </a:r>
                      <a:r>
                        <a:rPr lang="ko-KR" altLang="en-US" sz="1800" b="1" dirty="0">
                          <a:solidFill>
                            <a:schemeClr val="tx1"/>
                          </a:solidFill>
                        </a:rPr>
                        <a:t>기본방향</a:t>
                      </a:r>
                      <a:endParaRPr lang="ko-KR" altLang="en-US" sz="1800" b="1" kern="0" spc="0" dirty="0">
                        <a:solidFill>
                          <a:schemeClr val="tx1"/>
                        </a:solidFill>
                        <a:latin typeface="한양신명조"/>
                      </a:endParaRP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9C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73561">
                <a:tc>
                  <a:txBody>
                    <a:bodyPr/>
                    <a:lstStyle/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»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향후 지방의회법이 제정되거나 “</a:t>
                      </a:r>
                      <a:r>
                        <a:rPr lang="ko-KR" altLang="en-US" sz="1400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지방자치단체행정기구와정원기준에관한규정”이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개정되어 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지방의회에 대한 사무기구 규정이 변경될 경우 적용할 수 있는 개편안을 검토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endParaRPr lang="ko-KR" altLang="en-US" sz="5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»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사무처장 등 사무기구의 장의 직급을 상향 조정하여 집행부와의 형평성을 확보하고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사무처에 과나 담당관을 통솔할 수 있는 국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의정지원국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입법정책국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설치를 상정한 개편안 임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endParaRPr lang="ko-KR" altLang="en-US" sz="5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b="1" dirty="0">
                          <a:latin typeface="+mn-ea"/>
                          <a:ea typeface="+mn-ea"/>
                        </a:rPr>
                        <a:t> »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또한 정원기준에서 전문위원의 정수 및 직급 기준을 조례로 정하도록 하고 이를 위해 지방의회에 </a:t>
                      </a:r>
                      <a:endParaRPr lang="en-US" altLang="ko-KR" sz="14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     </a:t>
                      </a:r>
                      <a:r>
                        <a:rPr lang="ko-KR" altLang="en-US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적용할 수 있는 새로운 정원결정 모형이 도입될 것을 전제로 마련된 개편안 임</a:t>
                      </a:r>
                      <a:r>
                        <a:rPr lang="en-US" altLang="ko-KR" sz="14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</a:p>
                    <a:p>
                      <a:pPr fontAlgn="base" latinLnBrk="1">
                        <a:lnSpc>
                          <a:spcPct val="150000"/>
                        </a:lnSpc>
                      </a:pPr>
                      <a:endParaRPr lang="ko-KR" altLang="en-US" sz="5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42419" marR="42419" marT="11728" marB="11728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98398095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-83-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15851"/>
            <a:ext cx="8337307" cy="662542"/>
          </a:xfrm>
          <a:prstGeom prst="rect">
            <a:avLst/>
          </a:prstGeom>
          <a:solidFill>
            <a:srgbClr val="709CB0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주요 개편 내용</a:t>
            </a:r>
            <a:endParaRPr lang="en-US" altLang="ko-KR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84C3089-DF5F-4BAA-A9E1-55A15A384E83}"/>
              </a:ext>
            </a:extLst>
          </p:cNvPr>
          <p:cNvSpPr/>
          <p:nvPr/>
        </p:nvSpPr>
        <p:spPr>
          <a:xfrm>
            <a:off x="1911534" y="2190713"/>
            <a:ext cx="7675499" cy="4017254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ts val="2200"/>
              </a:lnSpc>
            </a:pPr>
            <a:r>
              <a:rPr lang="ko-KR" altLang="en-US" b="1" dirty="0"/>
              <a:t>의정지원국</a:t>
            </a:r>
            <a:endParaRPr lang="en-US" altLang="ko-KR" b="1" dirty="0"/>
          </a:p>
          <a:p>
            <a:pPr fontAlgn="base">
              <a:lnSpc>
                <a:spcPts val="2200"/>
              </a:lnSpc>
            </a:pPr>
            <a:r>
              <a:rPr lang="en-US" altLang="ko-KR" sz="1600" b="1" dirty="0"/>
              <a:t>1) </a:t>
            </a:r>
            <a:r>
              <a:rPr lang="ko-KR" altLang="en-US" sz="1600" b="1" dirty="0"/>
              <a:t>총무담당관 </a:t>
            </a:r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 »  </a:t>
            </a:r>
            <a:r>
              <a:rPr lang="ko-KR" altLang="en-US" sz="1400" b="1" dirty="0"/>
              <a:t>기존 단기안에서 행정수요 고려 교류협력팀 및 교육복지팀 신설</a:t>
            </a:r>
          </a:p>
          <a:p>
            <a:pPr fontAlgn="base">
              <a:lnSpc>
                <a:spcPts val="2200"/>
              </a:lnSpc>
            </a:pPr>
            <a:r>
              <a:rPr lang="en-US" altLang="ko-KR" sz="1200" dirty="0"/>
              <a:t>    - </a:t>
            </a:r>
            <a:r>
              <a:rPr lang="ko-KR" altLang="en-US" sz="1200" dirty="0"/>
              <a:t>교류협력팀은 타 시도의회 및 </a:t>
            </a:r>
            <a:r>
              <a:rPr lang="ko-KR" altLang="en-US" sz="1200" dirty="0" err="1"/>
              <a:t>시군구</a:t>
            </a:r>
            <a:r>
              <a:rPr lang="ko-KR" altLang="en-US" sz="1200" dirty="0"/>
              <a:t> 의회와 교류</a:t>
            </a:r>
            <a:r>
              <a:rPr lang="en-US" altLang="ko-KR" sz="1200" dirty="0"/>
              <a:t>, </a:t>
            </a:r>
            <a:r>
              <a:rPr lang="ko-KR" altLang="en-US" sz="1200" dirty="0"/>
              <a:t>해외 지방의회와의 교류</a:t>
            </a:r>
            <a:r>
              <a:rPr lang="en-US" altLang="ko-KR" sz="1200" dirty="0"/>
              <a:t>, </a:t>
            </a:r>
            <a:r>
              <a:rPr lang="ko-KR" altLang="en-US" sz="1200" dirty="0"/>
              <a:t>국제기구와의 협력</a:t>
            </a:r>
            <a:r>
              <a:rPr lang="en-US" altLang="ko-KR" sz="1200" dirty="0"/>
              <a:t>, </a:t>
            </a:r>
          </a:p>
          <a:p>
            <a:pPr fontAlgn="base">
              <a:lnSpc>
                <a:spcPts val="2200"/>
              </a:lnSpc>
            </a:pPr>
            <a:r>
              <a:rPr lang="en-US" altLang="ko-KR" sz="1200" dirty="0"/>
              <a:t>      </a:t>
            </a:r>
            <a:r>
              <a:rPr lang="ko-KR" altLang="en-US" sz="1200" dirty="0"/>
              <a:t>대외협력</a:t>
            </a:r>
            <a:r>
              <a:rPr lang="en-US" altLang="ko-KR" sz="1200" dirty="0"/>
              <a:t>, </a:t>
            </a:r>
            <a:r>
              <a:rPr lang="ko-KR" altLang="en-US" sz="1200" dirty="0"/>
              <a:t>의전 등의 업무 담당</a:t>
            </a:r>
          </a:p>
          <a:p>
            <a:pPr fontAlgn="base">
              <a:lnSpc>
                <a:spcPts val="2200"/>
              </a:lnSpc>
            </a:pPr>
            <a:r>
              <a:rPr lang="en-US" altLang="ko-KR" sz="1200" dirty="0"/>
              <a:t>    - </a:t>
            </a:r>
            <a:r>
              <a:rPr lang="ko-KR" altLang="en-US" sz="1200" dirty="0"/>
              <a:t>교육복지팀은 의정연수 등의 교육업무 및 직원 역량강화를 위한 교육프로그램 운영</a:t>
            </a:r>
            <a:r>
              <a:rPr lang="en-US" altLang="ko-KR" sz="1200" dirty="0"/>
              <a:t>, </a:t>
            </a:r>
            <a:r>
              <a:rPr lang="ko-KR" altLang="en-US" sz="1200" dirty="0"/>
              <a:t>후생복지 등의 업무 담당</a:t>
            </a:r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 » </a:t>
            </a:r>
            <a:r>
              <a:rPr lang="ko-KR" altLang="en-US" sz="1400" b="1" dirty="0"/>
              <a:t> 의장비서실장은 </a:t>
            </a:r>
            <a:r>
              <a:rPr lang="en-US" altLang="ko-KR" sz="1400" b="1" dirty="0"/>
              <a:t>4</a:t>
            </a:r>
            <a:r>
              <a:rPr lang="ko-KR" altLang="en-US" sz="1400" b="1" dirty="0"/>
              <a:t>급으로 보임하여 의장 직속으로 이관</a:t>
            </a:r>
          </a:p>
          <a:p>
            <a:pPr fontAlgn="base">
              <a:lnSpc>
                <a:spcPts val="2200"/>
              </a:lnSpc>
            </a:pPr>
            <a:r>
              <a:rPr lang="en-US" altLang="ko-KR" sz="1600" b="1" dirty="0"/>
              <a:t>2) </a:t>
            </a:r>
            <a:r>
              <a:rPr lang="ko-KR" altLang="en-US" sz="1600" b="1" dirty="0"/>
              <a:t>의정담당관 </a:t>
            </a:r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»  </a:t>
            </a:r>
            <a:r>
              <a:rPr lang="ko-KR" altLang="en-US" sz="1400" b="1" dirty="0"/>
              <a:t>예산정책팀은 기능의 일관성을 고려하여 예산정책담당관으로 이관</a:t>
            </a:r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» </a:t>
            </a:r>
            <a:r>
              <a:rPr lang="ko-KR" altLang="en-US" sz="1400" b="1" dirty="0"/>
              <a:t> </a:t>
            </a:r>
            <a:r>
              <a:rPr lang="ko-KR" altLang="en-US" sz="1400" b="1" dirty="0" err="1"/>
              <a:t>옴부즈만</a:t>
            </a:r>
            <a:r>
              <a:rPr lang="ko-KR" altLang="en-US" sz="1400" b="1" dirty="0"/>
              <a:t> 기능을 수행하기 위한 도민권익팀 신설</a:t>
            </a:r>
          </a:p>
          <a:p>
            <a:pPr fontAlgn="base">
              <a:lnSpc>
                <a:spcPts val="2200"/>
              </a:lnSpc>
            </a:pPr>
            <a:r>
              <a:rPr lang="en-US" altLang="ko-KR" sz="1600" b="1" dirty="0"/>
              <a:t>3) </a:t>
            </a:r>
            <a:r>
              <a:rPr lang="ko-KR" altLang="en-US" sz="1600" b="1" dirty="0"/>
              <a:t>홍보담당관</a:t>
            </a:r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»  </a:t>
            </a:r>
            <a:r>
              <a:rPr lang="ko-KR" altLang="en-US" sz="1400" b="1" dirty="0"/>
              <a:t>달라진 미디어 환경 변화에 대응하고 의정활동 및 의회에 대한 홍보와 공보 기능을 </a:t>
            </a:r>
            <a:endParaRPr lang="en-US" altLang="ko-KR" sz="1400" b="1" dirty="0"/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    </a:t>
            </a:r>
            <a:r>
              <a:rPr lang="ko-KR" altLang="en-US" sz="1400" b="1" dirty="0"/>
              <a:t>강화하기 위해 홍보담당관 신설</a:t>
            </a:r>
          </a:p>
          <a:p>
            <a:pPr fontAlgn="base">
              <a:lnSpc>
                <a:spcPts val="2200"/>
              </a:lnSpc>
            </a:pPr>
            <a:r>
              <a:rPr lang="en-US" altLang="ko-KR" sz="1400" b="1" dirty="0"/>
              <a:t> » </a:t>
            </a:r>
            <a:r>
              <a:rPr lang="ko-KR" altLang="en-US" sz="1400" b="1" dirty="0"/>
              <a:t> 정책홍보팀을 기능 분리하여 정책홍보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의정홍보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뉴미디어팀으로 분리 확대</a:t>
            </a:r>
          </a:p>
        </p:txBody>
      </p: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id="{25DD1816-7B2E-4618-9A27-15C0CA6C1BB8}"/>
              </a:ext>
            </a:extLst>
          </p:cNvPr>
          <p:cNvSpPr/>
          <p:nvPr/>
        </p:nvSpPr>
        <p:spPr>
          <a:xfrm>
            <a:off x="1103001" y="2223160"/>
            <a:ext cx="658077" cy="717992"/>
          </a:xfrm>
          <a:prstGeom prst="roundRect">
            <a:avLst/>
          </a:prstGeom>
          <a:solidFill>
            <a:srgbClr val="709CB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1" name="그림 40" descr="숫자_001.png">
            <a:extLst>
              <a:ext uri="{FF2B5EF4-FFF2-40B4-BE49-F238E27FC236}">
                <a16:creationId xmlns:a16="http://schemas.microsoft.com/office/drawing/2014/main" id="{CB475F42-EF1E-4F82-80A9-A10346EC05DD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317989" y="2362514"/>
            <a:ext cx="229374" cy="472240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직사각형 33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627590124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-84-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F84C3089-DF5F-4BAA-A9E1-55A15A384E83}"/>
              </a:ext>
            </a:extLst>
          </p:cNvPr>
          <p:cNvSpPr/>
          <p:nvPr/>
        </p:nvSpPr>
        <p:spPr>
          <a:xfrm>
            <a:off x="1911534" y="1904963"/>
            <a:ext cx="7132081" cy="1442190"/>
          </a:xfrm>
          <a:prstGeom prst="rect">
            <a:avLst/>
          </a:prstGeom>
        </p:spPr>
        <p:txBody>
          <a:bodyPr vert="horz" wrap="none" anchor="t" anchorCtr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b="1" dirty="0"/>
              <a:t>입법정책국</a:t>
            </a:r>
            <a:endParaRPr lang="en-US" altLang="ko-KR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의사담당관 및 입법담당관은 단기안과 동일</a:t>
            </a:r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»  </a:t>
            </a:r>
            <a:r>
              <a:rPr lang="ko-KR" altLang="en-US" sz="1400" b="1" dirty="0"/>
              <a:t>예산감시 및 재정 효율성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재정건전성 기능을 강화하기 위한 예산정책 담당관 신설하여 </a:t>
            </a:r>
            <a:endParaRPr lang="en-US" altLang="ko-KR" sz="1400" b="1" dirty="0"/>
          </a:p>
          <a:p>
            <a:pPr fontAlgn="base">
              <a:lnSpc>
                <a:spcPct val="150000"/>
              </a:lnSpc>
            </a:pPr>
            <a:r>
              <a:rPr lang="en-US" altLang="ko-KR" sz="1400" b="1" dirty="0"/>
              <a:t>    </a:t>
            </a:r>
            <a:r>
              <a:rPr lang="ko-KR" altLang="en-US" sz="1400" b="1" dirty="0"/>
              <a:t>예산정책분석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재정분석</a:t>
            </a:r>
            <a:r>
              <a:rPr lang="en-US" altLang="ko-KR" sz="1400" b="1" dirty="0"/>
              <a:t>, </a:t>
            </a:r>
            <a:r>
              <a:rPr lang="ko-KR" altLang="en-US" sz="1400" b="1" dirty="0"/>
              <a:t>세입추계 등의 팀 신설</a:t>
            </a:r>
          </a:p>
        </p:txBody>
      </p:sp>
      <p:sp>
        <p:nvSpPr>
          <p:cNvPr id="34" name="사각형: 둥근 모서리 33">
            <a:extLst>
              <a:ext uri="{FF2B5EF4-FFF2-40B4-BE49-F238E27FC236}">
                <a16:creationId xmlns:a16="http://schemas.microsoft.com/office/drawing/2014/main" id="{AF85C0B1-A260-4B05-ADDD-15F4752B2C51}"/>
              </a:ext>
            </a:extLst>
          </p:cNvPr>
          <p:cNvSpPr/>
          <p:nvPr/>
        </p:nvSpPr>
        <p:spPr>
          <a:xfrm>
            <a:off x="1068495" y="1997442"/>
            <a:ext cx="658077" cy="717992"/>
          </a:xfrm>
          <a:prstGeom prst="roundRect">
            <a:avLst/>
          </a:prstGeom>
          <a:solidFill>
            <a:srgbClr val="4A7386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5" name="그림 34" descr="숫자_002.png">
            <a:extLst>
              <a:ext uri="{FF2B5EF4-FFF2-40B4-BE49-F238E27FC236}">
                <a16:creationId xmlns:a16="http://schemas.microsoft.com/office/drawing/2014/main" id="{630424A6-AB2E-44E9-8E3D-D7A5673F518F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231353" y="2130111"/>
            <a:ext cx="337314" cy="472240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직사각형 32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574714083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-85-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709CB0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사무처 기구 개편안</a:t>
            </a:r>
            <a:endParaRPr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F0A4B4DA-78E9-4C03-87BB-3EDCC586026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845019"/>
              </p:ext>
            </p:extLst>
          </p:nvPr>
        </p:nvGraphicFramePr>
        <p:xfrm>
          <a:off x="718897" y="2160667"/>
          <a:ext cx="8640762" cy="40206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4350">
                  <a:extLst>
                    <a:ext uri="{9D8B030D-6E8A-4147-A177-3AD203B41FA5}">
                      <a16:colId xmlns:a16="http://schemas.microsoft.com/office/drawing/2014/main" val="1083742244"/>
                    </a:ext>
                  </a:extLst>
                </a:gridCol>
                <a:gridCol w="1000125">
                  <a:extLst>
                    <a:ext uri="{9D8B030D-6E8A-4147-A177-3AD203B41FA5}">
                      <a16:colId xmlns:a16="http://schemas.microsoft.com/office/drawing/2014/main" val="3084241836"/>
                    </a:ext>
                  </a:extLst>
                </a:gridCol>
                <a:gridCol w="1171575">
                  <a:extLst>
                    <a:ext uri="{9D8B030D-6E8A-4147-A177-3AD203B41FA5}">
                      <a16:colId xmlns:a16="http://schemas.microsoft.com/office/drawing/2014/main" val="191434042"/>
                    </a:ext>
                  </a:extLst>
                </a:gridCol>
                <a:gridCol w="3668692">
                  <a:extLst>
                    <a:ext uri="{9D8B030D-6E8A-4147-A177-3AD203B41FA5}">
                      <a16:colId xmlns:a16="http://schemas.microsoft.com/office/drawing/2014/main" val="336442058"/>
                    </a:ext>
                  </a:extLst>
                </a:gridCol>
                <a:gridCol w="1244744">
                  <a:extLst>
                    <a:ext uri="{9D8B030D-6E8A-4147-A177-3AD203B41FA5}">
                      <a16:colId xmlns:a16="http://schemas.microsoft.com/office/drawing/2014/main" val="1580101972"/>
                    </a:ext>
                  </a:extLst>
                </a:gridCol>
                <a:gridCol w="1041276">
                  <a:extLst>
                    <a:ext uri="{9D8B030D-6E8A-4147-A177-3AD203B41FA5}">
                      <a16:colId xmlns:a16="http://schemas.microsoft.com/office/drawing/2014/main" val="3336125350"/>
                    </a:ext>
                  </a:extLst>
                </a:gridCol>
              </a:tblGrid>
              <a:tr h="64587"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</a:rPr>
                        <a:t>현재</a:t>
                      </a:r>
                      <a:endParaRPr lang="ko-KR" altLang="en-US" sz="12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>
                          <a:solidFill>
                            <a:schemeClr val="tx1"/>
                          </a:solidFill>
                          <a:effectLst/>
                        </a:rPr>
                        <a:t>개편내용 및 근거</a:t>
                      </a:r>
                      <a:endParaRPr lang="ko-KR" altLang="en-US" sz="1200" b="1" kern="0" spc="-5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</a:rPr>
                        <a:t>개편안</a:t>
                      </a:r>
                      <a:endParaRPr lang="ko-KR" altLang="en-US" sz="12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8977980"/>
                  </a:ext>
                </a:extLst>
              </a:tr>
              <a:tr h="64587"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</a:rPr>
                        <a:t>부서명</a:t>
                      </a:r>
                      <a:endParaRPr lang="ko-KR" altLang="en-US" sz="12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err="1">
                          <a:solidFill>
                            <a:schemeClr val="tx1"/>
                          </a:solidFill>
                          <a:effectLst/>
                        </a:rPr>
                        <a:t>담당명</a:t>
                      </a:r>
                      <a:endParaRPr lang="ko-KR" altLang="en-US" sz="12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>
                          <a:solidFill>
                            <a:schemeClr val="tx1"/>
                          </a:solidFill>
                          <a:effectLst/>
                        </a:rPr>
                        <a:t>부서명</a:t>
                      </a:r>
                      <a:endParaRPr lang="ko-KR" altLang="en-US" sz="1200" b="1" kern="0" spc="-5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err="1">
                          <a:solidFill>
                            <a:schemeClr val="tx1"/>
                          </a:solidFill>
                          <a:effectLst/>
                        </a:rPr>
                        <a:t>담당명</a:t>
                      </a:r>
                      <a:endParaRPr lang="ko-KR" altLang="en-US" sz="1200" b="1" kern="0" spc="-50" dirty="0">
                        <a:solidFill>
                          <a:schemeClr val="tx1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>
                    <a:solidFill>
                      <a:srgbClr val="709C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52576461"/>
                  </a:ext>
                </a:extLst>
              </a:tr>
              <a:tr h="99420">
                <a:tc rowSpan="1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의정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지원국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7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총무담당관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총무팀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행정수요 고려 명칭변경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7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총무담당관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운영지원팀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565639209"/>
                  </a:ext>
                </a:extLst>
              </a:tr>
              <a:tr h="12529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지방자치</a:t>
                      </a:r>
                      <a:r>
                        <a:rPr lang="en-US" sz="1100" kern="0" spc="-50" dirty="0">
                          <a:effectLst/>
                        </a:rPr>
                        <a:t>TF</a:t>
                      </a:r>
                      <a:r>
                        <a:rPr lang="ko-KR" altLang="en-US" sz="1100" kern="0" spc="-50" dirty="0">
                          <a:effectLst/>
                        </a:rPr>
                        <a:t>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지방자치법 개정에 따른 인사권 독립반영 변경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인사팀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940980335"/>
                  </a:ext>
                </a:extLst>
              </a:tr>
              <a:tr h="71019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행정수요 고려 신설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회계팀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039528905"/>
                  </a:ext>
                </a:extLst>
              </a:tr>
              <a:tr h="11953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정책홍보팀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기능 일관성 고려 분리이관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871370241"/>
                  </a:ext>
                </a:extLst>
              </a:tr>
              <a:tr h="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의장비서실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의장직속 이관 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225516317"/>
                  </a:ext>
                </a:extLst>
              </a:tr>
              <a:tr h="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2"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행정수요 고려 신설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교류협력팀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2907443197"/>
                  </a:ext>
                </a:extLst>
              </a:tr>
              <a:tr h="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교육복지팀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06686674"/>
                  </a:ext>
                </a:extLst>
              </a:tr>
              <a:tr h="9942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4"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의정지원 기능 및 도민참여 증진 고려 신설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의정담당관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의정지원팀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1838262956"/>
                  </a:ext>
                </a:extLst>
              </a:tr>
              <a:tr h="10002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의정정보팀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1394074122"/>
                  </a:ext>
                </a:extLst>
              </a:tr>
              <a:tr h="793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민원행정팀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558870857"/>
                  </a:ext>
                </a:extLst>
              </a:tr>
              <a:tr h="7812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도민권익팀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4002536296"/>
                  </a:ext>
                </a:extLst>
              </a:tr>
              <a:tr h="692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3"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0" spc="-50" dirty="0">
                          <a:effectLst/>
                        </a:rPr>
                        <a:t>정책 및 의정활동 홍보기능 강화 고려 신설 및 이관</a:t>
                      </a:r>
                      <a:endParaRPr lang="ko-KR" altLang="en-US" sz="1100" b="0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 err="1">
                          <a:effectLst/>
                        </a:rPr>
                        <a:t>홍보담당관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정책홍보팀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441946497"/>
                  </a:ext>
                </a:extLst>
              </a:tr>
              <a:tr h="7041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의정홍보팀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2830335258"/>
                  </a:ext>
                </a:extLst>
              </a:tr>
              <a:tr h="19620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뉴미디어팀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6192" marR="16192" marT="16192" marB="16192" anchor="ctr"/>
                </a:tc>
                <a:extLst>
                  <a:ext uri="{0D108BD9-81ED-4DB2-BD59-A6C34878D82A}">
                    <a16:rowId xmlns:a16="http://schemas.microsoft.com/office/drawing/2014/main" val="3617822879"/>
                  </a:ext>
                </a:extLst>
              </a:tr>
            </a:tbl>
          </a:graphicData>
        </a:graphic>
      </p:graphicFrame>
      <p:sp>
        <p:nvSpPr>
          <p:cNvPr id="34" name="직사각형 33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1426497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-86-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709CB0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사무처 기구 개편안</a:t>
            </a:r>
            <a:endParaRPr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FD366EEA-75AB-431B-9BD6-240576EE47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9881598"/>
              </p:ext>
            </p:extLst>
          </p:nvPr>
        </p:nvGraphicFramePr>
        <p:xfrm>
          <a:off x="744747" y="2266949"/>
          <a:ext cx="8600866" cy="36058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55428">
                  <a:extLst>
                    <a:ext uri="{9D8B030D-6E8A-4147-A177-3AD203B41FA5}">
                      <a16:colId xmlns:a16="http://schemas.microsoft.com/office/drawing/2014/main" val="2672105463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534235899"/>
                    </a:ext>
                  </a:extLst>
                </a:gridCol>
                <a:gridCol w="1323975">
                  <a:extLst>
                    <a:ext uri="{9D8B030D-6E8A-4147-A177-3AD203B41FA5}">
                      <a16:colId xmlns:a16="http://schemas.microsoft.com/office/drawing/2014/main" val="1153068839"/>
                    </a:ext>
                  </a:extLst>
                </a:gridCol>
                <a:gridCol w="3431599">
                  <a:extLst>
                    <a:ext uri="{9D8B030D-6E8A-4147-A177-3AD203B41FA5}">
                      <a16:colId xmlns:a16="http://schemas.microsoft.com/office/drawing/2014/main" val="1163770519"/>
                    </a:ext>
                  </a:extLst>
                </a:gridCol>
                <a:gridCol w="1238996">
                  <a:extLst>
                    <a:ext uri="{9D8B030D-6E8A-4147-A177-3AD203B41FA5}">
                      <a16:colId xmlns:a16="http://schemas.microsoft.com/office/drawing/2014/main" val="3708233804"/>
                    </a:ext>
                  </a:extLst>
                </a:gridCol>
                <a:gridCol w="1036468">
                  <a:extLst>
                    <a:ext uri="{9D8B030D-6E8A-4147-A177-3AD203B41FA5}">
                      <a16:colId xmlns:a16="http://schemas.microsoft.com/office/drawing/2014/main" val="2945794911"/>
                    </a:ext>
                  </a:extLst>
                </a:gridCol>
              </a:tblGrid>
              <a:tr h="250411">
                <a:tc grid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현재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개편내용 및 근거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개편안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1671595"/>
                  </a:ext>
                </a:extLst>
              </a:tr>
              <a:tr h="250411"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부서명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200" kern="0" spc="-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부서명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-5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200" kern="0" spc="-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7242408"/>
                  </a:ext>
                </a:extLst>
              </a:tr>
              <a:tr h="245003">
                <a:tc rowSpan="10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입법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정책국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의사담당관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의사팀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현행유지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의사담당관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의사팀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100557118"/>
                  </a:ext>
                </a:extLst>
              </a:tr>
              <a:tr h="2491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행정수요 고려 신설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의안팀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753614421"/>
                  </a:ext>
                </a:extLst>
              </a:tr>
              <a:tr h="3517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기록팀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현행유지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기록팀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951515799"/>
                  </a:ext>
                </a:extLst>
              </a:tr>
              <a:tr h="3517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입법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정책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담당관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입법지원팀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행정환경 고려 명칭변경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rowSpan="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입법담당관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100" kern="0" spc="-50">
                          <a:effectLst/>
                        </a:rPr>
                        <a:t>(</a:t>
                      </a:r>
                      <a:r>
                        <a:rPr lang="ko-KR" altLang="en-US" sz="1100" kern="0" spc="-50">
                          <a:effectLst/>
                        </a:rPr>
                        <a:t>행정수요 고려 명칭변경</a:t>
                      </a:r>
                      <a:r>
                        <a:rPr lang="en-US" altLang="ko-KR" sz="1100" kern="0" spc="-50">
                          <a:effectLst/>
                        </a:rPr>
                        <a:t>)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입법정책팀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55819160"/>
                  </a:ext>
                </a:extLst>
              </a:tr>
              <a:tr h="353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예산정책분석팀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기능 일관성 고려 예산정책담당관 이관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622259424"/>
                  </a:ext>
                </a:extLst>
              </a:tr>
              <a:tr h="2805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행정수요 고려 신설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법제지원팀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085702949"/>
                  </a:ext>
                </a:extLst>
              </a:tr>
              <a:tr h="353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지방의회법 추진 및 지방분권 강화 대비 신설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자치분권팀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337348561"/>
                  </a:ext>
                </a:extLst>
              </a:tr>
              <a:tr h="2450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입법정책담당관에서 이관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rowSpan="3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예산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정책</a:t>
                      </a:r>
                    </a:p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담당관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110">
                          <a:effectLst/>
                        </a:rPr>
                        <a:t>예산정책분석팀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624853063"/>
                  </a:ext>
                </a:extLst>
              </a:tr>
              <a:tr h="24915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l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>
                          <a:effectLst/>
                        </a:rPr>
                        <a:t>예산감시 기능 강화 고려 신설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>
                          <a:effectLst/>
                        </a:rPr>
                        <a:t>재정분석팀</a:t>
                      </a: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129319816"/>
                  </a:ext>
                </a:extLst>
              </a:tr>
              <a:tr h="35178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100" b="1" kern="0" spc="-5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kern="0" spc="-50" dirty="0" err="1">
                          <a:effectLst/>
                        </a:rPr>
                        <a:t>세입추계팀</a:t>
                      </a:r>
                      <a:endParaRPr lang="ko-KR" altLang="en-US" sz="1100" b="1" kern="0" spc="-50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</a:endParaRP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607798964"/>
                  </a:ext>
                </a:extLst>
              </a:tr>
            </a:tbl>
          </a:graphicData>
        </a:graphic>
      </p:graphicFrame>
      <p:sp>
        <p:nvSpPr>
          <p:cNvPr id="34" name="직사각형 33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39103546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-87-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709CB0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전문위원 개편안</a:t>
            </a:r>
            <a:endParaRPr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6" name="표 5">
            <a:extLst>
              <a:ext uri="{FF2B5EF4-FFF2-40B4-BE49-F238E27FC236}">
                <a16:creationId xmlns:a16="http://schemas.microsoft.com/office/drawing/2014/main" id="{3954D00F-234E-4355-AAF3-A0471956601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756850"/>
              </p:ext>
            </p:extLst>
          </p:nvPr>
        </p:nvGraphicFramePr>
        <p:xfrm>
          <a:off x="704849" y="2073275"/>
          <a:ext cx="8640763" cy="40806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57401">
                  <a:extLst>
                    <a:ext uri="{9D8B030D-6E8A-4147-A177-3AD203B41FA5}">
                      <a16:colId xmlns:a16="http://schemas.microsoft.com/office/drawing/2014/main" val="1795857390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196809754"/>
                    </a:ext>
                  </a:extLst>
                </a:gridCol>
                <a:gridCol w="1466850">
                  <a:extLst>
                    <a:ext uri="{9D8B030D-6E8A-4147-A177-3AD203B41FA5}">
                      <a16:colId xmlns:a16="http://schemas.microsoft.com/office/drawing/2014/main" val="3540763130"/>
                    </a:ext>
                  </a:extLst>
                </a:gridCol>
                <a:gridCol w="2401119">
                  <a:extLst>
                    <a:ext uri="{9D8B030D-6E8A-4147-A177-3AD203B41FA5}">
                      <a16:colId xmlns:a16="http://schemas.microsoft.com/office/drawing/2014/main" val="3529169487"/>
                    </a:ext>
                  </a:extLst>
                </a:gridCol>
                <a:gridCol w="1343793">
                  <a:extLst>
                    <a:ext uri="{9D8B030D-6E8A-4147-A177-3AD203B41FA5}">
                      <a16:colId xmlns:a16="http://schemas.microsoft.com/office/drawing/2014/main" val="2081143702"/>
                    </a:ext>
                  </a:extLst>
                </a:gridCol>
              </a:tblGrid>
              <a:tr h="175514"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현재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개편내용 및 근거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개편안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6455002"/>
                  </a:ext>
                </a:extLst>
              </a:tr>
              <a:tr h="175514"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전문위원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전문위원</a:t>
                      </a: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담당명</a:t>
                      </a:r>
                      <a:endParaRPr lang="ko-KR" alt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17907" marR="17907" marT="17907" marB="17907" anchor="ctr">
                    <a:solidFill>
                      <a:srgbClr val="709C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2628940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운영수석전문위원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운영전문위원</a:t>
                      </a:r>
                    </a:p>
                  </a:txBody>
                  <a:tcPr marL="17907" marR="17907" marT="17907" marB="17907" anchor="ctr"/>
                </a:tc>
                <a:tc rowSpan="14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전문위원 기구 확대를 통해 의정활동 지원 강화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운영수석전문위원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463526197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58513969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예산결산수석전문위원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예산결산위원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예산결산수석전문위원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4098365942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464675340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행정자치전문위원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행정자치팀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행정자치전문위원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829512907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926592106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환경복지전문위원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환경복지팀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환경복지전문위원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664624720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434355640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농산업경제전문위원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농산업경제팀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농산업경제전문위원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297629076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2717835534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문화건설안전전문위원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문화건설안전팀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문화건설안전전문위원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1215433181"/>
                  </a:ext>
                </a:extLst>
              </a:tr>
              <a:tr h="18186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11146688"/>
                  </a:ext>
                </a:extLst>
              </a:tr>
              <a:tr h="175514"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교육전문위원</a:t>
                      </a:r>
                    </a:p>
                  </a:txBody>
                  <a:tcPr marL="17907" marR="17907" marT="17907" marB="17907" anchor="ctr"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교육팀</a:t>
                      </a:r>
                    </a:p>
                  </a:txBody>
                  <a:tcPr marL="17907" marR="17907" marT="17907" marB="17907" anchor="ctr"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교육전문위원</a:t>
                      </a:r>
                    </a:p>
                  </a:txBody>
                  <a:tcPr marL="17907" marR="17907" marT="17907" marB="17907" anchor="ctr"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의사지원팀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881445395"/>
                  </a:ext>
                </a:extLst>
              </a:tr>
              <a:tr h="1435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2700" marR="12700" indent="0" algn="ctr" fontAlgn="base" latinLnBrk="0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입법지원팀</a:t>
                      </a:r>
                    </a:p>
                  </a:txBody>
                  <a:tcPr marL="17907" marR="17907" marT="17907" marB="17907" anchor="ctr"/>
                </a:tc>
                <a:extLst>
                  <a:ext uri="{0D108BD9-81ED-4DB2-BD59-A6C34878D82A}">
                    <a16:rowId xmlns:a16="http://schemas.microsoft.com/office/drawing/2014/main" val="3928692865"/>
                  </a:ext>
                </a:extLst>
              </a:tr>
            </a:tbl>
          </a:graphicData>
        </a:graphic>
      </p:graphicFrame>
      <p:sp>
        <p:nvSpPr>
          <p:cNvPr id="34" name="직사각형 33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848799276"/>
      </p:ext>
    </p:extLst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-88-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자유형 33"/>
          <p:cNvSpPr/>
          <p:nvPr/>
        </p:nvSpPr>
        <p:spPr>
          <a:xfrm>
            <a:off x="4617017" y="2872784"/>
            <a:ext cx="73681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5" name="자유형 34"/>
          <p:cNvSpPr/>
          <p:nvPr/>
        </p:nvSpPr>
        <p:spPr>
          <a:xfrm>
            <a:off x="1687163" y="2871072"/>
            <a:ext cx="73681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6" name="자유형 35"/>
          <p:cNvSpPr/>
          <p:nvPr/>
        </p:nvSpPr>
        <p:spPr>
          <a:xfrm>
            <a:off x="726683" y="3179128"/>
            <a:ext cx="45719" cy="38922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7" name="자유형 36"/>
          <p:cNvSpPr/>
          <p:nvPr/>
        </p:nvSpPr>
        <p:spPr>
          <a:xfrm>
            <a:off x="5540393" y="3232379"/>
            <a:ext cx="74977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8" name="자유형 37"/>
          <p:cNvSpPr/>
          <p:nvPr/>
        </p:nvSpPr>
        <p:spPr>
          <a:xfrm>
            <a:off x="4598179" y="3295733"/>
            <a:ext cx="73681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39" name="자유형 38"/>
          <p:cNvSpPr/>
          <p:nvPr/>
        </p:nvSpPr>
        <p:spPr>
          <a:xfrm>
            <a:off x="2658217" y="3302418"/>
            <a:ext cx="45719" cy="38922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0" name="자유형 39"/>
          <p:cNvSpPr/>
          <p:nvPr/>
        </p:nvSpPr>
        <p:spPr>
          <a:xfrm flipH="1">
            <a:off x="6079438" y="2757040"/>
            <a:ext cx="87544" cy="248007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41" name="자유형 40"/>
          <p:cNvSpPr/>
          <p:nvPr/>
        </p:nvSpPr>
        <p:spPr>
          <a:xfrm rot="5400000" flipH="1">
            <a:off x="6293560" y="2079584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8" name="자유형 47"/>
          <p:cNvSpPr/>
          <p:nvPr/>
        </p:nvSpPr>
        <p:spPr>
          <a:xfrm rot="5400000" flipH="1">
            <a:off x="6302124" y="2459143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49" name="자유형 48"/>
          <p:cNvSpPr/>
          <p:nvPr/>
        </p:nvSpPr>
        <p:spPr>
          <a:xfrm rot="5400000" flipH="1">
            <a:off x="6290140" y="2868393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0" name="자유형 49"/>
          <p:cNvSpPr/>
          <p:nvPr/>
        </p:nvSpPr>
        <p:spPr>
          <a:xfrm rot="5400000" flipH="1">
            <a:off x="6288430" y="3277646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1" name="자유형 50"/>
          <p:cNvSpPr/>
          <p:nvPr/>
        </p:nvSpPr>
        <p:spPr>
          <a:xfrm rot="5400000" flipH="1">
            <a:off x="6296994" y="3666348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2" name="자유형 51"/>
          <p:cNvSpPr/>
          <p:nvPr/>
        </p:nvSpPr>
        <p:spPr>
          <a:xfrm rot="5400000" flipH="1">
            <a:off x="6294154" y="4106421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3" name="자유형 52"/>
          <p:cNvSpPr/>
          <p:nvPr/>
        </p:nvSpPr>
        <p:spPr>
          <a:xfrm rot="5400000" flipH="1">
            <a:off x="6293574" y="4555638"/>
            <a:ext cx="551198" cy="818276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54" name="자유형 53"/>
          <p:cNvSpPr/>
          <p:nvPr/>
        </p:nvSpPr>
        <p:spPr>
          <a:xfrm flipH="1">
            <a:off x="3066308" y="2318332"/>
            <a:ext cx="53258" cy="54110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255675" y="1740869"/>
            <a:ext cx="7619347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/>
              </a:rPr>
              <a:t></a:t>
            </a:r>
            <a:r>
              <a:rPr lang="en-US" altLang="ko-KR" sz="1200" b="1" dirty="0">
                <a:sym typeface="Wingdings"/>
              </a:rPr>
              <a:t> </a:t>
            </a:r>
            <a:r>
              <a:rPr lang="ko-KR" altLang="en-US" sz="1200" b="1" dirty="0">
                <a:sym typeface="Wingdings"/>
              </a:rPr>
              <a:t> </a:t>
            </a:r>
            <a:r>
              <a:rPr lang="ko-KR" altLang="en-US" sz="1200" b="1" dirty="0" smtClean="0">
                <a:sym typeface="Wingdings"/>
              </a:rPr>
              <a:t>전라북도 </a:t>
            </a:r>
            <a:r>
              <a:rPr lang="ko-KR" altLang="en-US" sz="1200" b="1" dirty="0" err="1" smtClean="0">
                <a:sym typeface="Wingdings"/>
              </a:rPr>
              <a:t>의회사무처</a:t>
            </a:r>
            <a:r>
              <a:rPr lang="ko-KR" altLang="en-US" sz="1200" b="1" dirty="0" smtClean="0">
                <a:sym typeface="Wingdings"/>
              </a:rPr>
              <a:t> 조직도 </a:t>
            </a:r>
            <a:endParaRPr lang="ko-KR" altLang="en-US" sz="1200" dirty="0"/>
          </a:p>
        </p:txBody>
      </p:sp>
      <p:sp>
        <p:nvSpPr>
          <p:cNvPr id="56" name="자유형 55"/>
          <p:cNvSpPr/>
          <p:nvPr/>
        </p:nvSpPr>
        <p:spPr>
          <a:xfrm>
            <a:off x="1694163" y="3304128"/>
            <a:ext cx="45719" cy="389221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7" name="자유형 56"/>
          <p:cNvSpPr/>
          <p:nvPr/>
        </p:nvSpPr>
        <p:spPr>
          <a:xfrm>
            <a:off x="3603297" y="3307717"/>
            <a:ext cx="73681" cy="38563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1260079" y="3545801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의정담당관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1260079" y="3545801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0" name="직사각형 59"/>
          <p:cNvSpPr/>
          <p:nvPr/>
        </p:nvSpPr>
        <p:spPr>
          <a:xfrm>
            <a:off x="2227573" y="3545801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홍보담당관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2227573" y="3545801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2" name="직사각형 61"/>
          <p:cNvSpPr/>
          <p:nvPr/>
        </p:nvSpPr>
        <p:spPr>
          <a:xfrm>
            <a:off x="3195067" y="3545801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의사담당관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3" name="직사각형 62"/>
          <p:cNvSpPr/>
          <p:nvPr/>
        </p:nvSpPr>
        <p:spPr>
          <a:xfrm>
            <a:off x="3195067" y="3545801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4162561" y="3545801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입법담당관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4162561" y="3545801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66" name="직사각형 65"/>
          <p:cNvSpPr/>
          <p:nvPr/>
        </p:nvSpPr>
        <p:spPr>
          <a:xfrm>
            <a:off x="1260079" y="3993188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의정정보</a:t>
            </a:r>
            <a:endParaRPr lang="ko-KR" altLang="en-US" sz="9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민원행정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도민권익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7" name="직사각형 66"/>
          <p:cNvSpPr/>
          <p:nvPr/>
        </p:nvSpPr>
        <p:spPr>
          <a:xfrm>
            <a:off x="2227573" y="3993188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정책홍보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의정홍보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뉴미디어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8" name="직사각형 67"/>
          <p:cNvSpPr/>
          <p:nvPr/>
        </p:nvSpPr>
        <p:spPr>
          <a:xfrm>
            <a:off x="3195067" y="3993188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의사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의안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기록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spc="-1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4162561" y="3993188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입법정책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법제지원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자치분권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70" name="그룹 69"/>
          <p:cNvGrpSpPr/>
          <p:nvPr/>
        </p:nvGrpSpPr>
        <p:grpSpPr>
          <a:xfrm>
            <a:off x="293223" y="2249006"/>
            <a:ext cx="5715031" cy="313212"/>
            <a:chOff x="273049" y="1611087"/>
            <a:chExt cx="2499180" cy="546680"/>
          </a:xfrm>
        </p:grpSpPr>
        <p:sp>
          <p:nvSpPr>
            <p:cNvPr id="71" name="직사각형 70"/>
            <p:cNvSpPr/>
            <p:nvPr/>
          </p:nvSpPr>
          <p:spPr>
            <a:xfrm>
              <a:off x="273049" y="1611087"/>
              <a:ext cx="2499179" cy="546680"/>
            </a:xfrm>
            <a:prstGeom prst="rect">
              <a:avLst/>
            </a:prstGeom>
            <a:solidFill>
              <a:srgbClr val="004A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굴림" panose="020B0600000101010101" pitchFamily="50" charset="-127"/>
                  <a:ea typeface="굴림" panose="020B0600000101010101" pitchFamily="50" charset="-127"/>
                </a:rPr>
                <a:t>사무처장</a:t>
              </a:r>
              <a:endPara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273050" y="1611087"/>
              <a:ext cx="2499179" cy="250800"/>
            </a:xfrm>
            <a:prstGeom prst="rect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73" name="자유형 72"/>
          <p:cNvSpPr/>
          <p:nvPr/>
        </p:nvSpPr>
        <p:spPr>
          <a:xfrm rot="5400000" flipH="1">
            <a:off x="4403584" y="997734"/>
            <a:ext cx="480984" cy="3045812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4" name="자유형 73"/>
          <p:cNvSpPr/>
          <p:nvPr/>
        </p:nvSpPr>
        <p:spPr>
          <a:xfrm rot="5400000" flipH="1">
            <a:off x="2910986" y="1162898"/>
            <a:ext cx="483916" cy="2931563"/>
          </a:xfrm>
          <a:custGeom>
            <a:avLst/>
            <a:gdLst>
              <a:gd name="connsiteX0" fmla="*/ 0 w 0"/>
              <a:gd name="connsiteY0" fmla="*/ 0 h 935665"/>
              <a:gd name="connsiteX1" fmla="*/ 0 w 0"/>
              <a:gd name="connsiteY1" fmla="*/ 935665 h 935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h="935665">
                <a:moveTo>
                  <a:pt x="0" y="0"/>
                </a:moveTo>
                <a:lnTo>
                  <a:pt x="0" y="935665"/>
                </a:lnTo>
              </a:path>
            </a:pathLst>
          </a:cu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b="1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KoPub돋움체 Medium" panose="02020603020101020101" pitchFamily="18" charset="-127"/>
              <a:ea typeface="KoPub돋움체 Medium" panose="02020603020101020101" pitchFamily="18" charset="-127"/>
            </a:endParaRPr>
          </a:p>
        </p:txBody>
      </p:sp>
      <p:sp>
        <p:nvSpPr>
          <p:cNvPr id="75" name="직사각형 74"/>
          <p:cNvSpPr/>
          <p:nvPr/>
        </p:nvSpPr>
        <p:spPr>
          <a:xfrm>
            <a:off x="6441696" y="2592503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운영수석전문위원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6" name="직사각형 75"/>
          <p:cNvSpPr/>
          <p:nvPr/>
        </p:nvSpPr>
        <p:spPr>
          <a:xfrm>
            <a:off x="6441697" y="2592503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77" name="직사각형 76"/>
          <p:cNvSpPr/>
          <p:nvPr/>
        </p:nvSpPr>
        <p:spPr>
          <a:xfrm>
            <a:off x="8188298" y="2587828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6439986" y="2991481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예산결산수석전문위원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79" name="직사각형 78"/>
          <p:cNvSpPr/>
          <p:nvPr/>
        </p:nvSpPr>
        <p:spPr>
          <a:xfrm>
            <a:off x="6439987" y="2991481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0" name="직사각형 79"/>
          <p:cNvSpPr/>
          <p:nvPr/>
        </p:nvSpPr>
        <p:spPr>
          <a:xfrm>
            <a:off x="8186588" y="2986806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1" name="직사각형 80"/>
          <p:cNvSpPr/>
          <p:nvPr/>
        </p:nvSpPr>
        <p:spPr>
          <a:xfrm>
            <a:off x="6439986" y="3422999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행정자치전문위원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6439987" y="3422999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3" name="직사각형 82"/>
          <p:cNvSpPr/>
          <p:nvPr/>
        </p:nvSpPr>
        <p:spPr>
          <a:xfrm>
            <a:off x="8196862" y="3418324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4" name="직사각형 83"/>
          <p:cNvSpPr/>
          <p:nvPr/>
        </p:nvSpPr>
        <p:spPr>
          <a:xfrm>
            <a:off x="6448550" y="3821977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환경복지전문위원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6448551" y="3821977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6" name="직사각형 85"/>
          <p:cNvSpPr/>
          <p:nvPr/>
        </p:nvSpPr>
        <p:spPr>
          <a:xfrm>
            <a:off x="8195152" y="3817302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7" name="직사각형 86"/>
          <p:cNvSpPr/>
          <p:nvPr/>
        </p:nvSpPr>
        <p:spPr>
          <a:xfrm>
            <a:off x="6448550" y="4222661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농산업경제전문위원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88" name="직사각형 87"/>
          <p:cNvSpPr/>
          <p:nvPr/>
        </p:nvSpPr>
        <p:spPr>
          <a:xfrm>
            <a:off x="6448551" y="4222661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89" name="직사각형 88"/>
          <p:cNvSpPr/>
          <p:nvPr/>
        </p:nvSpPr>
        <p:spPr>
          <a:xfrm>
            <a:off x="8195152" y="4217986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0" name="직사각형 89"/>
          <p:cNvSpPr/>
          <p:nvPr/>
        </p:nvSpPr>
        <p:spPr>
          <a:xfrm>
            <a:off x="6458824" y="4654179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문화건설안전전문위원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1" name="직사각형 90"/>
          <p:cNvSpPr/>
          <p:nvPr/>
        </p:nvSpPr>
        <p:spPr>
          <a:xfrm>
            <a:off x="6458825" y="4654179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2" name="직사각형 91"/>
          <p:cNvSpPr/>
          <p:nvPr/>
        </p:nvSpPr>
        <p:spPr>
          <a:xfrm>
            <a:off x="8205426" y="4649504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3" name="직사각형 92"/>
          <p:cNvSpPr/>
          <p:nvPr/>
        </p:nvSpPr>
        <p:spPr>
          <a:xfrm>
            <a:off x="6457114" y="5053157"/>
            <a:ext cx="1630264" cy="313212"/>
          </a:xfrm>
          <a:prstGeom prst="rect">
            <a:avLst/>
          </a:prstGeom>
          <a:solidFill>
            <a:srgbClr val="7E42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교육전문위원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4" name="직사각형 93"/>
          <p:cNvSpPr/>
          <p:nvPr/>
        </p:nvSpPr>
        <p:spPr>
          <a:xfrm>
            <a:off x="6457115" y="5053157"/>
            <a:ext cx="1630264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5" name="직사각형 94"/>
          <p:cNvSpPr/>
          <p:nvPr/>
        </p:nvSpPr>
        <p:spPr>
          <a:xfrm>
            <a:off x="8203716" y="5048482"/>
            <a:ext cx="1448142" cy="30261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의정지원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 </a:t>
            </a:r>
            <a:r>
              <a:rPr lang="en-US" altLang="ko-KR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• </a:t>
            </a: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입법지원</a:t>
            </a: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 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6" name="직사각형 95"/>
          <p:cNvSpPr/>
          <p:nvPr/>
        </p:nvSpPr>
        <p:spPr>
          <a:xfrm>
            <a:off x="282323" y="3554365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err="1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총무담당관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7" name="직사각형 96"/>
          <p:cNvSpPr/>
          <p:nvPr/>
        </p:nvSpPr>
        <p:spPr>
          <a:xfrm>
            <a:off x="282323" y="3554365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282323" y="4001752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운영지원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anose="020B0600000101010101" pitchFamily="50" charset="-127"/>
                <a:ea typeface="굴림" panose="020B0600000101010101" pitchFamily="50" charset="-127"/>
              </a:rPr>
              <a:t>인사</a:t>
            </a:r>
            <a:endParaRPr lang="ko-KR" altLang="en-US" sz="900" spc="-1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회계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교류협력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교육복지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99" name="직사각형 98"/>
          <p:cNvSpPr/>
          <p:nvPr/>
        </p:nvSpPr>
        <p:spPr>
          <a:xfrm>
            <a:off x="5126620" y="3564639"/>
            <a:ext cx="881636" cy="313212"/>
          </a:xfrm>
          <a:prstGeom prst="rect">
            <a:avLst/>
          </a:prstGeom>
          <a:solidFill>
            <a:srgbClr val="304A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예산정책</a:t>
            </a:r>
            <a:endParaRPr lang="en-US" altLang="ko-KR" sz="1100" b="1" dirty="0" smtClean="0">
              <a:ln>
                <a:solidFill>
                  <a:schemeClr val="bg1">
                    <a:alpha val="0"/>
                  </a:schemeClr>
                </a:solidFill>
              </a:ln>
              <a:latin typeface="굴림" panose="020B0600000101010101" pitchFamily="50" charset="-127"/>
              <a:ea typeface="굴림" panose="020B0600000101010101" pitchFamily="50" charset="-127"/>
            </a:endParaRPr>
          </a:p>
          <a:p>
            <a:pPr algn="ctr"/>
            <a:r>
              <a:rPr lang="ko-KR" altLang="en-US" sz="1100" b="1" dirty="0" smtClean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anose="020B0600000101010101" pitchFamily="50" charset="-127"/>
                <a:ea typeface="굴림" panose="020B0600000101010101" pitchFamily="50" charset="-127"/>
              </a:rPr>
              <a:t>담당관</a:t>
            </a:r>
            <a:endParaRPr lang="ko-KR" altLang="en-US" sz="1100" b="1" dirty="0">
              <a:ln>
                <a:solidFill>
                  <a:schemeClr val="bg1">
                    <a:alpha val="0"/>
                  </a:schemeClr>
                </a:solidFill>
              </a:ln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0" name="직사각형 99"/>
          <p:cNvSpPr/>
          <p:nvPr/>
        </p:nvSpPr>
        <p:spPr>
          <a:xfrm>
            <a:off x="5126620" y="3564639"/>
            <a:ext cx="881636" cy="143692"/>
          </a:xfrm>
          <a:prstGeom prst="rect">
            <a:avLst/>
          </a:prstGeom>
          <a:solidFill>
            <a:schemeClr val="bg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00" b="1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  <p:sp>
        <p:nvSpPr>
          <p:cNvPr id="101" name="직사각형 100"/>
          <p:cNvSpPr/>
          <p:nvPr/>
        </p:nvSpPr>
        <p:spPr>
          <a:xfrm>
            <a:off x="5126620" y="4012026"/>
            <a:ext cx="881635" cy="1433601"/>
          </a:xfrm>
          <a:prstGeom prst="rect">
            <a:avLst/>
          </a:prstGeom>
          <a:solidFill>
            <a:schemeClr val="bg1"/>
          </a:solidFill>
          <a:ln w="19050">
            <a:solidFill>
              <a:srgbClr val="D9D9D9"/>
            </a:solidFill>
          </a:ln>
          <a:effectLst>
            <a:innerShdw dist="127000" dir="2400000">
              <a:prstClr val="black">
                <a:alpha val="5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tIns="72000" rIns="0" bIns="0" rtlCol="0" anchor="t" anchorCtr="0"/>
          <a:lstStyle/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spc="-1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예산정책분석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재정분석</a:t>
            </a: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marL="127000" indent="-127000"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  <a:buFont typeface="Arial" pitchFamily="34" charset="0"/>
              <a:buChar char="•"/>
            </a:pPr>
            <a:r>
              <a:rPr lang="ko-KR" altLang="en-US" sz="900" dirty="0" err="1" smtClean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95000"/>
                    <a:lumOff val="5000"/>
                  </a:schemeClr>
                </a:solidFill>
                <a:latin typeface="굴림" pitchFamily="50" charset="-127"/>
                <a:ea typeface="굴림" pitchFamily="50" charset="-127"/>
              </a:rPr>
              <a:t>세입추계</a:t>
            </a:r>
            <a:endParaRPr lang="en-US" altLang="ko-KR" sz="900" dirty="0" smtClean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  <a:p>
            <a:pPr defTabSz="956310" fontAlgn="base" latinLnBrk="0">
              <a:spcBef>
                <a:spcPts val="200"/>
              </a:spcBef>
              <a:buClr>
                <a:schemeClr val="tx1">
                  <a:lumMod val="65000"/>
                  <a:lumOff val="35000"/>
                </a:schemeClr>
              </a:buClr>
              <a:buSzPct val="100000"/>
            </a:pPr>
            <a:endParaRPr lang="ko-KR" altLang="en-US" sz="90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tx1">
                  <a:lumMod val="95000"/>
                  <a:lumOff val="5000"/>
                </a:schemeClr>
              </a:solidFill>
              <a:latin typeface="굴림" pitchFamily="50" charset="-127"/>
              <a:ea typeface="굴림" pitchFamily="50" charset="-127"/>
            </a:endParaRPr>
          </a:p>
        </p:txBody>
      </p:sp>
      <p:grpSp>
        <p:nvGrpSpPr>
          <p:cNvPr id="102" name="그룹 101"/>
          <p:cNvGrpSpPr/>
          <p:nvPr/>
        </p:nvGrpSpPr>
        <p:grpSpPr>
          <a:xfrm>
            <a:off x="293223" y="3081655"/>
            <a:ext cx="2815985" cy="313212"/>
            <a:chOff x="273049" y="1611087"/>
            <a:chExt cx="2499180" cy="546680"/>
          </a:xfrm>
        </p:grpSpPr>
        <p:sp>
          <p:nvSpPr>
            <p:cNvPr id="103" name="직사각형 102"/>
            <p:cNvSpPr/>
            <p:nvPr/>
          </p:nvSpPr>
          <p:spPr>
            <a:xfrm>
              <a:off x="273049" y="1611087"/>
              <a:ext cx="2499179" cy="546680"/>
            </a:xfrm>
            <a:prstGeom prst="rect">
              <a:avLst/>
            </a:prstGeom>
            <a:solidFill>
              <a:srgbClr val="4A7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굴림" panose="020B0600000101010101" pitchFamily="50" charset="-127"/>
                  <a:ea typeface="굴림" panose="020B0600000101010101" pitchFamily="50" charset="-127"/>
                </a:rPr>
                <a:t>의정지원국</a:t>
              </a:r>
              <a:endPara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>
              <a:off x="273050" y="1611087"/>
              <a:ext cx="2499179" cy="250800"/>
            </a:xfrm>
            <a:prstGeom prst="rect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grpSp>
        <p:nvGrpSpPr>
          <p:cNvPr id="105" name="그룹 104"/>
          <p:cNvGrpSpPr/>
          <p:nvPr/>
        </p:nvGrpSpPr>
        <p:grpSpPr>
          <a:xfrm>
            <a:off x="3199095" y="3079945"/>
            <a:ext cx="2815985" cy="313212"/>
            <a:chOff x="273049" y="1611087"/>
            <a:chExt cx="2499180" cy="546680"/>
          </a:xfrm>
        </p:grpSpPr>
        <p:sp>
          <p:nvSpPr>
            <p:cNvPr id="106" name="직사각형 105"/>
            <p:cNvSpPr/>
            <p:nvPr/>
          </p:nvSpPr>
          <p:spPr>
            <a:xfrm>
              <a:off x="273049" y="1611087"/>
              <a:ext cx="2499179" cy="546680"/>
            </a:xfrm>
            <a:prstGeom prst="rect">
              <a:avLst/>
            </a:prstGeom>
            <a:solidFill>
              <a:srgbClr val="4A73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b="1" dirty="0" err="1" smtClean="0">
                  <a:ln>
                    <a:solidFill>
                      <a:schemeClr val="bg1">
                        <a:alpha val="0"/>
                      </a:schemeClr>
                    </a:solidFill>
                  </a:ln>
                  <a:latin typeface="굴림" panose="020B0600000101010101" pitchFamily="50" charset="-127"/>
                  <a:ea typeface="굴림" panose="020B0600000101010101" pitchFamily="50" charset="-127"/>
                </a:rPr>
                <a:t>입법정책국</a:t>
              </a:r>
              <a:endParaRPr lang="ko-KR" altLang="en-US" sz="1200" b="1" dirty="0">
                <a:ln>
                  <a:solidFill>
                    <a:schemeClr val="bg1">
                      <a:alpha val="0"/>
                    </a:schemeClr>
                  </a:solidFill>
                </a:ln>
                <a:latin typeface="굴림" pitchFamily="50" charset="-127"/>
                <a:ea typeface="굴림" pitchFamily="50" charset="-127"/>
              </a:endParaRPr>
            </a:p>
          </p:txBody>
        </p:sp>
        <p:sp>
          <p:nvSpPr>
            <p:cNvPr id="107" name="직사각형 106"/>
            <p:cNvSpPr/>
            <p:nvPr/>
          </p:nvSpPr>
          <p:spPr>
            <a:xfrm>
              <a:off x="273050" y="1611087"/>
              <a:ext cx="2499179" cy="250800"/>
            </a:xfrm>
            <a:prstGeom prst="rect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600" b="1">
                <a:latin typeface="굴림" panose="020B0600000101010101" pitchFamily="50" charset="-127"/>
                <a:ea typeface="굴림" panose="020B0600000101010101" pitchFamily="50" charset="-127"/>
              </a:endParaRPr>
            </a:p>
          </p:txBody>
        </p:sp>
      </p:grpSp>
      <p:sp>
        <p:nvSpPr>
          <p:cNvPr id="108" name="직사각형 107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867012043"/>
      </p:ext>
    </p:extLst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직사각형 255"/>
          <p:cNvSpPr/>
          <p:nvPr/>
        </p:nvSpPr>
        <p:spPr>
          <a:xfrm>
            <a:off x="303600" y="482402"/>
            <a:ext cx="3147015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ase">
              <a:lnSpc>
                <a:spcPct val="160000"/>
              </a:lnSpc>
            </a:pPr>
            <a:r>
              <a:rPr lang="en-US" altLang="ko-KR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1. </a:t>
            </a:r>
            <a:r>
              <a:rPr lang="ko-KR" altLang="en-US" sz="2400" kern="0" dirty="0">
                <a:solidFill>
                  <a:schemeClr val="bg1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지방분권의 필요성</a:t>
            </a:r>
          </a:p>
        </p:txBody>
      </p:sp>
      <p:cxnSp>
        <p:nvCxnSpPr>
          <p:cNvPr id="265" name="직선 연결선 264"/>
          <p:cNvCxnSpPr/>
          <p:nvPr/>
        </p:nvCxnSpPr>
        <p:spPr>
          <a:xfrm flipH="1">
            <a:off x="0" y="482714"/>
            <a:ext cx="9906000" cy="0"/>
          </a:xfrm>
          <a:prstGeom prst="line">
            <a:avLst/>
          </a:prstGeom>
          <a:ln w="1270">
            <a:solidFill>
              <a:schemeClr val="bg1">
                <a:alpha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6" name="그룹 265"/>
          <p:cNvGrpSpPr/>
          <p:nvPr/>
        </p:nvGrpSpPr>
        <p:grpSpPr>
          <a:xfrm>
            <a:off x="8991675" y="480493"/>
            <a:ext cx="419520" cy="387249"/>
            <a:chOff x="-792092" y="848688"/>
            <a:chExt cx="2008682" cy="1854167"/>
          </a:xfrm>
        </p:grpSpPr>
        <p:sp>
          <p:nvSpPr>
            <p:cNvPr id="267" name="타원 266"/>
            <p:cNvSpPr/>
            <p:nvPr/>
          </p:nvSpPr>
          <p:spPr>
            <a:xfrm>
              <a:off x="-792092" y="848688"/>
              <a:ext cx="2008682" cy="1854167"/>
            </a:xfrm>
            <a:prstGeom prst="ellipse">
              <a:avLst/>
            </a:prstGeom>
            <a:noFill/>
            <a:ln w="1270">
              <a:solidFill>
                <a:schemeClr val="bg1">
                  <a:alpha val="5000"/>
                </a:schemeClr>
              </a:solidFill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68" name="타원 267"/>
            <p:cNvSpPr>
              <a:spLocks noChangeAspect="1"/>
            </p:cNvSpPr>
            <p:nvPr/>
          </p:nvSpPr>
          <p:spPr>
            <a:xfrm>
              <a:off x="-545342" y="1076454"/>
              <a:ext cx="1515173" cy="1398620"/>
            </a:xfrm>
            <a:prstGeom prst="ellipse">
              <a:avLst/>
            </a:prstGeom>
            <a:solidFill>
              <a:schemeClr val="bg1">
                <a:alpha val="4000"/>
              </a:schemeClr>
            </a:solidFill>
            <a:ln w="1270">
              <a:noFill/>
              <a:prstDash val="soli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cxnSp>
        <p:nvCxnSpPr>
          <p:cNvPr id="269" name="직선 연결선 268"/>
          <p:cNvCxnSpPr/>
          <p:nvPr/>
        </p:nvCxnSpPr>
        <p:spPr>
          <a:xfrm flipV="1">
            <a:off x="17252" y="766697"/>
            <a:ext cx="9906000" cy="7182"/>
          </a:xfrm>
          <a:prstGeom prst="line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90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sp>
        <p:nvSpPr>
          <p:cNvPr id="42" name="object 4"/>
          <p:cNvSpPr/>
          <p:nvPr/>
        </p:nvSpPr>
        <p:spPr>
          <a:xfrm>
            <a:off x="-516" y="11"/>
            <a:ext cx="9906515" cy="55876"/>
          </a:xfrm>
          <a:custGeom>
            <a:avLst/>
            <a:gdLst/>
            <a:ahLst/>
            <a:cxnLst/>
            <a:rect l="l" t="t" r="r" b="b"/>
            <a:pathLst>
              <a:path w="2854960" h="180340">
                <a:moveTo>
                  <a:pt x="0" y="179997"/>
                </a:moveTo>
                <a:lnTo>
                  <a:pt x="2854363" y="179997"/>
                </a:lnTo>
                <a:lnTo>
                  <a:pt x="2854363" y="0"/>
                </a:lnTo>
                <a:lnTo>
                  <a:pt x="0" y="0"/>
                </a:lnTo>
                <a:lnTo>
                  <a:pt x="0" y="179997"/>
                </a:lnTo>
                <a:close/>
              </a:path>
            </a:pathLst>
          </a:custGeom>
          <a:solidFill>
            <a:srgbClr val="4A738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Text Box 12"/>
          <p:cNvSpPr txBox="1">
            <a:spLocks noChangeArrowheads="1"/>
          </p:cNvSpPr>
          <p:nvPr/>
        </p:nvSpPr>
        <p:spPr bwMode="auto">
          <a:xfrm>
            <a:off x="-719" y="246015"/>
            <a:ext cx="5076825" cy="412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55600" indent="-355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HY울릉도M" pitchFamily="18" charset="-127"/>
                <a:ea typeface="HY울릉도M" pitchFamily="18" charset="-127"/>
              </a:defRPr>
            </a:lvl9pPr>
          </a:lstStyle>
          <a:p>
            <a:pPr algn="l" eaLnBrk="1" latinLnBrk="0" hangingPunct="1">
              <a:lnSpc>
                <a:spcPct val="120000"/>
              </a:lnSpc>
            </a:pPr>
            <a:r>
              <a:rPr kumimoji="0" lang="en-US" altLang="ko-KR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2. </a:t>
            </a:r>
            <a:r>
              <a:rPr kumimoji="0" lang="ko-KR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HY헤드라인M" panose="02030600000101010101" pitchFamily="18" charset="-127"/>
                <a:ea typeface="HY헤드라인M" panose="02030600000101010101" pitchFamily="18" charset="-127"/>
                <a:cs typeface="Tahoma" pitchFamily="34" charset="0"/>
              </a:rPr>
              <a:t>전라북도 의회 기구 개편안</a:t>
            </a:r>
            <a:endParaRPr kumimoji="0" lang="en-US" altLang="ko-KR" sz="1200" b="1" dirty="0">
              <a:solidFill>
                <a:schemeClr val="tx1">
                  <a:lumMod val="75000"/>
                  <a:lumOff val="25000"/>
                </a:schemeClr>
              </a:solidFill>
              <a:latin typeface="HY헤드라인M" panose="02030600000101010101" pitchFamily="18" charset="-127"/>
              <a:ea typeface="HY헤드라인M" panose="02030600000101010101" pitchFamily="18" charset="-127"/>
              <a:cs typeface="Tahoma" pitchFamily="34" charset="0"/>
            </a:endParaRPr>
          </a:p>
        </p:txBody>
      </p:sp>
      <p:pic>
        <p:nvPicPr>
          <p:cNvPr id="30" name="Picture 2" descr="https://www.kapa21.or.kr/images/kapalogo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3993" y="6329647"/>
            <a:ext cx="994882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Box 30"/>
          <p:cNvSpPr txBox="1"/>
          <p:nvPr/>
        </p:nvSpPr>
        <p:spPr>
          <a:xfrm>
            <a:off x="4390855" y="6494630"/>
            <a:ext cx="116431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b="1" dirty="0" smtClean="0"/>
              <a:t>-89-</a:t>
            </a:r>
            <a:endParaRPr lang="ko-KR" altLang="en-US" sz="1200" b="1" dirty="0"/>
          </a:p>
        </p:txBody>
      </p:sp>
      <p:cxnSp>
        <p:nvCxnSpPr>
          <p:cNvPr id="32" name="직선 연결선 31"/>
          <p:cNvCxnSpPr/>
          <p:nvPr/>
        </p:nvCxnSpPr>
        <p:spPr>
          <a:xfrm>
            <a:off x="334203" y="6237312"/>
            <a:ext cx="914597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3" name="직선 연결선 42">
            <a:extLst>
              <a:ext uri="{FF2B5EF4-FFF2-40B4-BE49-F238E27FC236}">
                <a16:creationId xmlns:a16="http://schemas.microsoft.com/office/drawing/2014/main" id="{8FF9CE15-92A1-44E5-B9F8-3D153EC9420F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>
            <a:extLst>
              <a:ext uri="{FF2B5EF4-FFF2-40B4-BE49-F238E27FC236}">
                <a16:creationId xmlns:a16="http://schemas.microsoft.com/office/drawing/2014/main" id="{3A0C1A96-6ED0-40D9-B976-03667A9EB04D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>
            <a:extLst>
              <a:ext uri="{FF2B5EF4-FFF2-40B4-BE49-F238E27FC236}">
                <a16:creationId xmlns:a16="http://schemas.microsoft.com/office/drawing/2014/main" id="{00797EA2-53F0-456E-AE83-CEB45BA4068E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>
            <a:extLst>
              <a:ext uri="{FF2B5EF4-FFF2-40B4-BE49-F238E27FC236}">
                <a16:creationId xmlns:a16="http://schemas.microsoft.com/office/drawing/2014/main" id="{D68A2BCA-8900-48CE-9D71-C071A175B7D5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" descr="전라북도의회">
            <a:hlinkClick r:id="rId3"/>
            <a:extLst>
              <a:ext uri="{FF2B5EF4-FFF2-40B4-BE49-F238E27FC236}">
                <a16:creationId xmlns:a16="http://schemas.microsoft.com/office/drawing/2014/main" id="{51748C3C-5EBD-4463-805C-31CE27207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125" y="6336578"/>
            <a:ext cx="1400175" cy="424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4" name="직선 연결선 23">
            <a:extLst>
              <a:ext uri="{FF2B5EF4-FFF2-40B4-BE49-F238E27FC236}">
                <a16:creationId xmlns:a16="http://schemas.microsoft.com/office/drawing/2014/main" id="{61B498A7-19C3-41C9-B269-8643D68D2064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>
            <a:extLst>
              <a:ext uri="{FF2B5EF4-FFF2-40B4-BE49-F238E27FC236}">
                <a16:creationId xmlns:a16="http://schemas.microsoft.com/office/drawing/2014/main" id="{A713E63D-BDDE-426B-8854-8D28D0A983E2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직선 연결선 27">
            <a:extLst>
              <a:ext uri="{FF2B5EF4-FFF2-40B4-BE49-F238E27FC236}">
                <a16:creationId xmlns:a16="http://schemas.microsoft.com/office/drawing/2014/main" id="{6FB13F3F-F327-43AD-867B-CAF43695043A}"/>
              </a:ext>
            </a:extLst>
          </p:cNvPr>
          <p:cNvCxnSpPr/>
          <p:nvPr/>
        </p:nvCxnSpPr>
        <p:spPr>
          <a:xfrm>
            <a:off x="468462" y="1035538"/>
            <a:ext cx="8942733" cy="0"/>
          </a:xfrm>
          <a:prstGeom prst="line">
            <a:avLst/>
          </a:prstGeom>
          <a:ln w="3175">
            <a:solidFill>
              <a:schemeClr val="bg1">
                <a:alpha val="50000"/>
              </a:schemeClr>
            </a:solidFill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직선 연결선 28">
            <a:extLst>
              <a:ext uri="{FF2B5EF4-FFF2-40B4-BE49-F238E27FC236}">
                <a16:creationId xmlns:a16="http://schemas.microsoft.com/office/drawing/2014/main" id="{2B5A9AAD-B806-4551-A19C-A73BBC083FB7}"/>
              </a:ext>
            </a:extLst>
          </p:cNvPr>
          <p:cNvCxnSpPr/>
          <p:nvPr/>
        </p:nvCxnSpPr>
        <p:spPr>
          <a:xfrm flipH="1">
            <a:off x="468462" y="1343677"/>
            <a:ext cx="8942733" cy="0"/>
          </a:xfrm>
          <a:prstGeom prst="line">
            <a:avLst/>
          </a:prstGeom>
          <a:ln w="19050">
            <a:solidFill>
              <a:schemeClr val="bg1">
                <a:lumMod val="50000"/>
                <a:alpha val="5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object 230">
            <a:extLst>
              <a:ext uri="{FF2B5EF4-FFF2-40B4-BE49-F238E27FC236}">
                <a16:creationId xmlns:a16="http://schemas.microsoft.com/office/drawing/2014/main" id="{0A30ABA1-5119-4FD8-BF46-98664BD0CD69}"/>
              </a:ext>
            </a:extLst>
          </p:cNvPr>
          <p:cNvSpPr txBox="1"/>
          <p:nvPr/>
        </p:nvSpPr>
        <p:spPr>
          <a:xfrm>
            <a:off x="823946" y="1444590"/>
            <a:ext cx="8337307" cy="616375"/>
          </a:xfrm>
          <a:prstGeom prst="rect">
            <a:avLst/>
          </a:prstGeom>
          <a:solidFill>
            <a:srgbClr val="709CB0"/>
          </a:solidFill>
        </p:spPr>
        <p:txBody>
          <a:bodyPr vert="horz" wrap="square" lIns="0" tIns="50725" rIns="0" bIns="0" rtlCol="0" anchor="b">
            <a:spAutoFit/>
          </a:bodyPr>
          <a:lstStyle/>
          <a:p>
            <a:pPr algn="ctr" fontAlgn="base">
              <a:lnSpc>
                <a:spcPct val="150000"/>
              </a:lnSpc>
            </a:pPr>
            <a:r>
              <a:rPr lang="ko-KR" alt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인력 </a:t>
            </a:r>
            <a:r>
              <a:rPr lang="ko-KR" alt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충원안</a:t>
            </a:r>
            <a:r>
              <a:rPr lang="en-US" altLang="ko-K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(19</a:t>
            </a:r>
            <a:r>
              <a:rPr lang="ko-KR" altLang="en-US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명 증원 필요</a:t>
            </a:r>
            <a:r>
              <a:rPr lang="en-US" altLang="ko-KR" sz="1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</a:p>
          <a:p>
            <a:pPr fontAlgn="base">
              <a:lnSpc>
                <a:spcPct val="150000"/>
              </a:lnSpc>
            </a:pPr>
            <a:endParaRPr lang="en-US" altLang="ko-KR" sz="5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5" name="표 4">
            <a:extLst>
              <a:ext uri="{FF2B5EF4-FFF2-40B4-BE49-F238E27FC236}">
                <a16:creationId xmlns:a16="http://schemas.microsoft.com/office/drawing/2014/main" id="{B72099F2-8339-4D08-BF4C-4A849FAA01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0920496"/>
              </p:ext>
            </p:extLst>
          </p:nvPr>
        </p:nvGraphicFramePr>
        <p:xfrm>
          <a:off x="1622870" y="2262218"/>
          <a:ext cx="6660261" cy="33980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32103">
                  <a:extLst>
                    <a:ext uri="{9D8B030D-6E8A-4147-A177-3AD203B41FA5}">
                      <a16:colId xmlns:a16="http://schemas.microsoft.com/office/drawing/2014/main" val="2739906011"/>
                    </a:ext>
                  </a:extLst>
                </a:gridCol>
                <a:gridCol w="1588452">
                  <a:extLst>
                    <a:ext uri="{9D8B030D-6E8A-4147-A177-3AD203B41FA5}">
                      <a16:colId xmlns:a16="http://schemas.microsoft.com/office/drawing/2014/main" val="3231621385"/>
                    </a:ext>
                  </a:extLst>
                </a:gridCol>
                <a:gridCol w="3739706">
                  <a:extLst>
                    <a:ext uri="{9D8B030D-6E8A-4147-A177-3AD203B41FA5}">
                      <a16:colId xmlns:a16="http://schemas.microsoft.com/office/drawing/2014/main" val="4207064947"/>
                    </a:ext>
                  </a:extLst>
                </a:gridCol>
              </a:tblGrid>
              <a:tr h="200914"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구분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>
                    <a:solidFill>
                      <a:srgbClr val="709C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명칭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>
                    <a:solidFill>
                      <a:srgbClr val="709CB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 dirty="0">
                          <a:effectLst/>
                        </a:rPr>
                        <a:t>필요인원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>
                    <a:solidFill>
                      <a:srgbClr val="709CB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043379"/>
                  </a:ext>
                </a:extLst>
              </a:tr>
              <a:tr h="729234">
                <a:tc rowSpan="5"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신설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홍보담담관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>
                          <a:effectLst/>
                        </a:rPr>
                        <a:t>4</a:t>
                      </a:r>
                      <a:r>
                        <a:rPr lang="ko-KR" altLang="en-US" sz="1300" kern="0" spc="0">
                          <a:effectLst/>
                        </a:rPr>
                        <a:t>명</a:t>
                      </a:r>
                      <a:r>
                        <a:rPr lang="en-US" altLang="ko-KR" sz="1300" kern="0" spc="0">
                          <a:effectLst/>
                        </a:rPr>
                        <a:t>(</a:t>
                      </a:r>
                      <a:r>
                        <a:rPr lang="ko-KR" altLang="en-US" sz="1300" kern="0" spc="0">
                          <a:effectLst/>
                        </a:rPr>
                        <a:t>과장 </a:t>
                      </a:r>
                      <a:r>
                        <a:rPr lang="en-US" altLang="ko-KR" sz="1300" kern="0" spc="0">
                          <a:effectLst/>
                        </a:rPr>
                        <a:t>1, </a:t>
                      </a:r>
                      <a:r>
                        <a:rPr lang="ko-KR" altLang="en-US" sz="1300" kern="0" spc="0">
                          <a:effectLst/>
                        </a:rPr>
                        <a:t>팀장 </a:t>
                      </a:r>
                      <a:r>
                        <a:rPr lang="en-US" altLang="ko-KR" sz="1300" kern="0" spc="0">
                          <a:effectLst/>
                        </a:rPr>
                        <a:t>1, </a:t>
                      </a:r>
                      <a:r>
                        <a:rPr lang="ko-KR" altLang="en-US" sz="1300" kern="0" spc="0">
                          <a:effectLst/>
                        </a:rPr>
                        <a:t>직원</a:t>
                      </a:r>
                      <a:r>
                        <a:rPr lang="en-US" altLang="ko-KR" sz="1300" kern="0" spc="0">
                          <a:effectLst/>
                        </a:rPr>
                        <a:t>2)</a:t>
                      </a:r>
                      <a:endParaRPr lang="ko-KR" altLang="en-US" sz="1300" kern="0" spc="0"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의정홍보팀 신설</a:t>
                      </a:r>
                      <a:r>
                        <a:rPr lang="en-US" altLang="ko-KR" sz="1300" kern="0" spc="0">
                          <a:effectLst/>
                        </a:rPr>
                        <a:t>, </a:t>
                      </a:r>
                      <a:r>
                        <a:rPr lang="ko-KR" altLang="en-US" sz="1300" kern="0" spc="0">
                          <a:effectLst/>
                        </a:rPr>
                        <a:t>정책홍보 및 뉴미디어 팀은 이관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922392413"/>
                  </a:ext>
                </a:extLst>
              </a:tr>
              <a:tr h="125755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예산정책담당관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>
                          <a:effectLst/>
                        </a:rPr>
                        <a:t>4</a:t>
                      </a:r>
                      <a:r>
                        <a:rPr lang="ko-KR" altLang="en-US" sz="1300" kern="0" spc="0">
                          <a:effectLst/>
                        </a:rPr>
                        <a:t>명</a:t>
                      </a:r>
                      <a:r>
                        <a:rPr lang="en-US" altLang="ko-KR" sz="1300" kern="0" spc="0">
                          <a:effectLst/>
                        </a:rPr>
                        <a:t>(</a:t>
                      </a:r>
                      <a:r>
                        <a:rPr lang="ko-KR" altLang="en-US" sz="1300" kern="0" spc="0">
                          <a:effectLst/>
                        </a:rPr>
                        <a:t>과장 </a:t>
                      </a:r>
                      <a:r>
                        <a:rPr lang="en-US" altLang="ko-KR" sz="1300" kern="0" spc="0">
                          <a:effectLst/>
                        </a:rPr>
                        <a:t>1, </a:t>
                      </a:r>
                      <a:r>
                        <a:rPr lang="ko-KR" altLang="en-US" sz="1300" kern="0" spc="0">
                          <a:effectLst/>
                        </a:rPr>
                        <a:t>팀장</a:t>
                      </a:r>
                      <a:r>
                        <a:rPr lang="en-US" altLang="ko-KR" sz="1300" kern="0" spc="0">
                          <a:effectLst/>
                        </a:rPr>
                        <a:t>1, </a:t>
                      </a:r>
                      <a:r>
                        <a:rPr lang="ko-KR" altLang="en-US" sz="1300" kern="0" spc="0">
                          <a:effectLst/>
                        </a:rPr>
                        <a:t>직원</a:t>
                      </a:r>
                      <a:r>
                        <a:rPr lang="en-US" altLang="ko-KR" sz="1300" kern="0" spc="0">
                          <a:effectLst/>
                        </a:rPr>
                        <a:t>3</a:t>
                      </a:r>
                      <a:endParaRPr lang="ko-KR" altLang="en-US" sz="1300" kern="0" spc="0">
                        <a:effectLst/>
                      </a:endParaRPr>
                    </a:p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세입추계팀 신설</a:t>
                      </a:r>
                      <a:r>
                        <a:rPr lang="en-US" altLang="ko-KR" sz="1300" kern="0" spc="0">
                          <a:effectLst/>
                        </a:rPr>
                        <a:t>, </a:t>
                      </a:r>
                      <a:r>
                        <a:rPr lang="ko-KR" altLang="en-US" sz="1300" kern="0" spc="0">
                          <a:effectLst/>
                        </a:rPr>
                        <a:t>재정분석 및 예산 분석은 이관</a:t>
                      </a:r>
                      <a:r>
                        <a:rPr lang="en-US" altLang="ko-KR" sz="1300" kern="0" spc="0">
                          <a:effectLst/>
                        </a:rPr>
                        <a:t>, </a:t>
                      </a:r>
                      <a:r>
                        <a:rPr lang="ko-KR" altLang="en-US" sz="1300" kern="0" spc="0">
                          <a:effectLst/>
                        </a:rPr>
                        <a:t>단</a:t>
                      </a:r>
                      <a:r>
                        <a:rPr lang="en-US" altLang="ko-KR" sz="1300" kern="0" spc="0">
                          <a:effectLst/>
                        </a:rPr>
                        <a:t>, </a:t>
                      </a:r>
                      <a:r>
                        <a:rPr lang="ko-KR" altLang="en-US" sz="1300" kern="0" spc="0">
                          <a:effectLst/>
                        </a:rPr>
                        <a:t>직원 </a:t>
                      </a:r>
                      <a:r>
                        <a:rPr lang="en-US" altLang="ko-KR" sz="1300" kern="0" spc="0">
                          <a:effectLst/>
                        </a:rPr>
                        <a:t>3</a:t>
                      </a:r>
                      <a:r>
                        <a:rPr lang="ko-KR" altLang="en-US" sz="1300" kern="0" spc="0">
                          <a:effectLst/>
                        </a:rPr>
                        <a:t>명중 </a:t>
                      </a:r>
                      <a:r>
                        <a:rPr lang="en-US" altLang="ko-KR" sz="1300" kern="0" spc="0">
                          <a:effectLst/>
                        </a:rPr>
                        <a:t>1</a:t>
                      </a:r>
                      <a:r>
                        <a:rPr lang="ko-KR" altLang="en-US" sz="1300" kern="0" spc="0">
                          <a:effectLst/>
                        </a:rPr>
                        <a:t>명은 재정분석으로 기능 보강</a:t>
                      </a:r>
                      <a:r>
                        <a:rPr lang="en-US" altLang="ko-KR" sz="1300" kern="0" spc="0">
                          <a:effectLst/>
                        </a:rPr>
                        <a:t>)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3066524297"/>
                  </a:ext>
                </a:extLst>
              </a:tr>
              <a:tr h="2009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교류협력팀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>
                          <a:effectLst/>
                        </a:rPr>
                        <a:t>4</a:t>
                      </a:r>
                      <a:r>
                        <a:rPr lang="ko-KR" altLang="en-US" sz="1300" kern="0" spc="0">
                          <a:effectLst/>
                        </a:rPr>
                        <a:t>명</a:t>
                      </a:r>
                      <a:r>
                        <a:rPr lang="en-US" altLang="ko-KR" sz="1300" kern="0" spc="0">
                          <a:effectLst/>
                        </a:rPr>
                        <a:t>(</a:t>
                      </a:r>
                      <a:r>
                        <a:rPr lang="ko-KR" altLang="en-US" sz="1300" kern="0" spc="0">
                          <a:effectLst/>
                        </a:rPr>
                        <a:t>팀장 </a:t>
                      </a:r>
                      <a:r>
                        <a:rPr lang="en-US" altLang="ko-KR" sz="1300" kern="0" spc="0">
                          <a:effectLst/>
                        </a:rPr>
                        <a:t>1, </a:t>
                      </a:r>
                      <a:r>
                        <a:rPr lang="ko-KR" altLang="en-US" sz="1300" kern="0" spc="0">
                          <a:effectLst/>
                        </a:rPr>
                        <a:t>직원 </a:t>
                      </a:r>
                      <a:r>
                        <a:rPr lang="en-US" altLang="ko-KR" sz="1300" kern="0" spc="0">
                          <a:effectLst/>
                        </a:rPr>
                        <a:t>3)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616826208"/>
                  </a:ext>
                </a:extLst>
              </a:tr>
              <a:tr h="200914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교육복지팀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>
                          <a:effectLst/>
                        </a:rPr>
                        <a:t>4</a:t>
                      </a:r>
                      <a:r>
                        <a:rPr lang="ko-KR" altLang="en-US" sz="1300" kern="0" spc="0">
                          <a:effectLst/>
                        </a:rPr>
                        <a:t>명</a:t>
                      </a:r>
                      <a:r>
                        <a:rPr lang="en-US" altLang="ko-KR" sz="1300" kern="0" spc="0">
                          <a:effectLst/>
                        </a:rPr>
                        <a:t>(</a:t>
                      </a:r>
                      <a:r>
                        <a:rPr lang="ko-KR" altLang="en-US" sz="1300" kern="0" spc="0">
                          <a:effectLst/>
                        </a:rPr>
                        <a:t>팀장 </a:t>
                      </a:r>
                      <a:r>
                        <a:rPr lang="en-US" altLang="ko-KR" sz="1300" kern="0" spc="0">
                          <a:effectLst/>
                        </a:rPr>
                        <a:t>1, </a:t>
                      </a:r>
                      <a:r>
                        <a:rPr lang="ko-KR" altLang="en-US" sz="1300" kern="0" spc="0">
                          <a:effectLst/>
                        </a:rPr>
                        <a:t>직원 </a:t>
                      </a:r>
                      <a:r>
                        <a:rPr lang="en-US" altLang="ko-KR" sz="1300" kern="0" spc="0">
                          <a:effectLst/>
                        </a:rPr>
                        <a:t>3)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2629674908"/>
                  </a:ext>
                </a:extLst>
              </a:tr>
              <a:tr h="25069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kern="0" spc="0">
                          <a:effectLst/>
                        </a:rPr>
                        <a:t>도민권익팀</a:t>
                      </a:r>
                      <a:endParaRPr lang="ko-KR" altLang="en-US" sz="1300" b="1" kern="0" spc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tc>
                  <a:txBody>
                    <a:bodyPr/>
                    <a:lstStyle/>
                    <a:p>
                      <a:pPr marL="0" marR="0" indent="0" algn="just" fontAlgn="base" latinLnBrk="1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kern="0" spc="0" dirty="0">
                          <a:effectLst/>
                        </a:rPr>
                        <a:t>3</a:t>
                      </a:r>
                      <a:r>
                        <a:rPr lang="ko-KR" altLang="en-US" sz="1300" kern="0" spc="0" dirty="0">
                          <a:effectLst/>
                        </a:rPr>
                        <a:t>명</a:t>
                      </a:r>
                      <a:r>
                        <a:rPr lang="en-US" altLang="ko-KR" sz="1300" kern="0" spc="0" dirty="0">
                          <a:effectLst/>
                        </a:rPr>
                        <a:t>(</a:t>
                      </a:r>
                      <a:r>
                        <a:rPr lang="ko-KR" altLang="en-US" sz="1300" kern="0" spc="0" dirty="0">
                          <a:effectLst/>
                        </a:rPr>
                        <a:t>팀장 </a:t>
                      </a:r>
                      <a:r>
                        <a:rPr lang="en-US" altLang="ko-KR" sz="1300" kern="0" spc="0" dirty="0">
                          <a:effectLst/>
                        </a:rPr>
                        <a:t>1, </a:t>
                      </a:r>
                      <a:r>
                        <a:rPr lang="ko-KR" altLang="en-US" sz="1300" kern="0" spc="0" dirty="0">
                          <a:effectLst/>
                        </a:rPr>
                        <a:t>직원 </a:t>
                      </a:r>
                      <a:r>
                        <a:rPr lang="en-US" altLang="ko-KR" sz="1300" kern="0" spc="0" dirty="0">
                          <a:effectLst/>
                        </a:rPr>
                        <a:t>2)</a:t>
                      </a:r>
                      <a:endParaRPr lang="ko-KR" altLang="en-US" sz="1300" b="1" kern="0" spc="0" dirty="0">
                        <a:solidFill>
                          <a:srgbClr val="000000"/>
                        </a:solidFill>
                        <a:effectLst/>
                        <a:latin typeface="한컴돋움"/>
                      </a:endParaRPr>
                    </a:p>
                  </a:txBody>
                  <a:tcPr marL="64770" marR="64770" marT="17907" marB="17907" anchor="ctr"/>
                </a:tc>
                <a:extLst>
                  <a:ext uri="{0D108BD9-81ED-4DB2-BD59-A6C34878D82A}">
                    <a16:rowId xmlns:a16="http://schemas.microsoft.com/office/drawing/2014/main" val="969442375"/>
                  </a:ext>
                </a:extLst>
              </a:tr>
            </a:tbl>
          </a:graphicData>
        </a:graphic>
      </p:graphicFrame>
      <p:sp>
        <p:nvSpPr>
          <p:cNvPr id="34" name="직사각형 33">
            <a:extLst>
              <a:ext uri="{FF2B5EF4-FFF2-40B4-BE49-F238E27FC236}">
                <a16:creationId xmlns:a16="http://schemas.microsoft.com/office/drawing/2014/main" id="{2CD48E65-1A9E-42AA-8AA1-E00619581127}"/>
              </a:ext>
            </a:extLst>
          </p:cNvPr>
          <p:cNvSpPr/>
          <p:nvPr/>
        </p:nvSpPr>
        <p:spPr>
          <a:xfrm>
            <a:off x="399951" y="864237"/>
            <a:ext cx="1252266" cy="4862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60000"/>
              </a:lnSpc>
            </a:pPr>
            <a:r>
              <a:rPr lang="en-US" altLang="ko-KR" sz="1600" b="1" kern="0" dirty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2</a:t>
            </a:r>
            <a:r>
              <a:rPr lang="en-US" altLang="ko-KR" sz="1600" b="1" ker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. </a:t>
            </a:r>
            <a:r>
              <a:rPr lang="ko-KR" altLang="en-US" sz="1600" b="1" kern="0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중장기안</a:t>
            </a:r>
            <a:endParaRPr lang="ko-KR" altLang="en-US" sz="1600" b="1" kern="0" dirty="0">
              <a:solidFill>
                <a:schemeClr val="tx1">
                  <a:lumMod val="65000"/>
                  <a:lumOff val="35000"/>
                </a:schemeClr>
              </a:solidFill>
              <a:latin typeface="돋움" panose="020B0600000101010101" pitchFamily="50" charset="-127"/>
              <a:ea typeface="돋움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4000794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3788</TotalTime>
  <Words>12316</Words>
  <Application>Microsoft Office PowerPoint</Application>
  <PresentationFormat>A4 용지(210x297mm)</PresentationFormat>
  <Paragraphs>2919</Paragraphs>
  <Slides>93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21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93</vt:i4>
      </vt:variant>
    </vt:vector>
  </HeadingPairs>
  <TitlesOfParts>
    <vt:vector size="115" baseType="lpstr">
      <vt:lpstr>HY울릉도B</vt:lpstr>
      <vt:lpstr>HY헤드라인M</vt:lpstr>
      <vt:lpstr>KoPub돋움체 Light</vt:lpstr>
      <vt:lpstr>KoPub돋움체 Medium</vt:lpstr>
      <vt:lpstr>경기천년제목 Bold</vt:lpstr>
      <vt:lpstr>굴림</vt:lpstr>
      <vt:lpstr>굴림</vt:lpstr>
      <vt:lpstr>Dotum</vt:lpstr>
      <vt:lpstr>Dotum</vt:lpstr>
      <vt:lpstr>Malgun Gothic</vt:lpstr>
      <vt:lpstr>Malgun Gothic</vt:lpstr>
      <vt:lpstr>한양신</vt:lpstr>
      <vt:lpstr>한양신명조</vt:lpstr>
      <vt:lpstr>한양중고딕</vt:lpstr>
      <vt:lpstr>휴먼명조</vt:lpstr>
      <vt:lpstr>Arial</vt:lpstr>
      <vt:lpstr>Calibri</vt:lpstr>
      <vt:lpstr>Calibri Light</vt:lpstr>
      <vt:lpstr>Tahoma</vt:lpstr>
      <vt:lpstr>Wingdings</vt:lpstr>
      <vt:lpstr>한컴돋움</vt:lpstr>
      <vt:lpstr>Office 테마</vt:lpstr>
      <vt:lpstr>PowerPoint 프레젠테이션</vt:lpstr>
      <vt:lpstr>Contents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Windows 사용자</dc:creator>
  <cp:lastModifiedBy>Windows 사용자</cp:lastModifiedBy>
  <cp:revision>416</cp:revision>
  <dcterms:created xsi:type="dcterms:W3CDTF">2018-10-29T16:25:30Z</dcterms:created>
  <dcterms:modified xsi:type="dcterms:W3CDTF">2021-12-09T07:58:47Z</dcterms:modified>
</cp:coreProperties>
</file>